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273" r:id="rId6"/>
    <p:sldId id="285" r:id="rId7"/>
    <p:sldId id="275" r:id="rId8"/>
    <p:sldId id="280" r:id="rId9"/>
    <p:sldId id="286" r:id="rId10"/>
    <p:sldId id="278" r:id="rId11"/>
    <p:sldId id="279" r:id="rId12"/>
    <p:sldId id="261" r:id="rId13"/>
    <p:sldId id="262" r:id="rId14"/>
    <p:sldId id="264" r:id="rId15"/>
    <p:sldId id="265" r:id="rId16"/>
    <p:sldId id="287" r:id="rId17"/>
    <p:sldId id="289" r:id="rId18"/>
    <p:sldId id="288" r:id="rId19"/>
    <p:sldId id="283" r:id="rId20"/>
    <p:sldId id="284" r:id="rId21"/>
    <p:sldId id="29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EEEE16-BB71-D0F6-62D2-E9F6B0569DEB}" v="1045" dt="2019-11-21T22:54:57.147"/>
    <p1510:client id="{3F458D4D-B53D-DFDF-5421-1252A4D0329D}" v="1289" dt="2019-11-18T12:29:57.459"/>
    <p1510:client id="{4EE3CB95-CE63-5928-084B-70898991EA7E}" v="304" dt="2019-11-15T18:35:15.389"/>
    <p1510:client id="{59669A3A-2B0C-8477-3ADB-A09EECD5A901}" v="78" dt="2019-11-15T14:55:47.445"/>
    <p1510:client id="{CCAE2996-B003-5198-9554-04EE36C53ACF}" v="2426" dt="2019-11-21T07:31:36.646"/>
    <p1510:client id="{E817CC25-6D87-3D0B-E4CB-AB2254FDC9D2}" v="2886" dt="2019-11-21T22:18:46.5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30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5F81B-192C-477B-980D-D248B6A33025}" type="datetimeFigureOut">
              <a:rPr lang="en-US"/>
              <a:t>2/13/2021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BFB9D-125E-4A6E-837C-0007A190988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045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GorqroigqM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lfnw26gH4I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WnYMbKPWu-4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Dear Piano, </a:t>
            </a:r>
            <a:br>
              <a:rPr lang="en-US" dirty="0"/>
            </a:br>
            <a:r>
              <a:rPr lang="en-US"/>
              <a:t>you are the soundtrack of my life,     you are my confidant: I key in my  soft side or I bang out my problems!</a:t>
            </a:r>
            <a:br>
              <a:rPr lang="en-US" dirty="0"/>
            </a:br>
            <a:r>
              <a:rPr lang="en-US"/>
              <a:t>You are my church: when I sit by you and you resonate in me with sound, I feel as if touched by God! 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2BFB9D-125E-4A6E-837C-0007A190988B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143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2BFB9D-125E-4A6E-837C-0007A190988B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8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https://www.youtube.com/watch?v=9GorqroigqM</a:t>
            </a:r>
            <a:endParaRPr lang="en-US"/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2BFB9D-125E-4A6E-837C-0007A190988B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061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https://www.youtube.com/watch?v=Mlfnw26gH4I</a:t>
            </a:r>
            <a:r>
              <a:rPr lang="en-US"/>
              <a:t> (global warming duet)</a:t>
            </a:r>
          </a:p>
          <a:p>
            <a:r>
              <a:rPr lang="en-US" dirty="0">
                <a:hlinkClick r:id="rId4"/>
              </a:rPr>
              <a:t>https://www.youtube.com/watch?v=WnYMbKPWu-4</a:t>
            </a:r>
            <a:r>
              <a:rPr lang="en-US"/>
              <a:t> (group poem / languages / differnet personal experiences) from 3.47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2BFB9D-125E-4A6E-837C-0007A190988B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89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ffere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2BFB9D-125E-4A6E-837C-0007A19098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50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D80B0-BFAD-461D-8CA3-1AA63F07C43A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37F07-E7AC-4604-AFC7-0A4B86A59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50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D80B0-BFAD-461D-8CA3-1AA63F07C43A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37F07-E7AC-4604-AFC7-0A4B86A59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77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D80B0-BFAD-461D-8CA3-1AA63F07C43A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37F07-E7AC-4604-AFC7-0A4B86A59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21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D80B0-BFAD-461D-8CA3-1AA63F07C43A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37F07-E7AC-4604-AFC7-0A4B86A59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00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D80B0-BFAD-461D-8CA3-1AA63F07C43A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37F07-E7AC-4604-AFC7-0A4B86A59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310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D80B0-BFAD-461D-8CA3-1AA63F07C43A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37F07-E7AC-4604-AFC7-0A4B86A59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555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D80B0-BFAD-461D-8CA3-1AA63F07C43A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37F07-E7AC-4604-AFC7-0A4B86A59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22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D80B0-BFAD-461D-8CA3-1AA63F07C43A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37F07-E7AC-4604-AFC7-0A4B86A59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377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D80B0-BFAD-461D-8CA3-1AA63F07C43A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37F07-E7AC-4604-AFC7-0A4B86A59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43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D80B0-BFAD-461D-8CA3-1AA63F07C43A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37F07-E7AC-4604-AFC7-0A4B86A59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094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D80B0-BFAD-461D-8CA3-1AA63F07C43A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37F07-E7AC-4604-AFC7-0A4B86A59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03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D80B0-BFAD-461D-8CA3-1AA63F07C43A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37F07-E7AC-4604-AFC7-0A4B86A59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3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Multilingual Poetry Workshop </a:t>
            </a:r>
            <a:br>
              <a:rPr lang="en-GB" dirty="0"/>
            </a:br>
            <a:r>
              <a:rPr lang="en-GB" dirty="0"/>
              <a:t>June 2020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3055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25E77-200E-45BE-A438-84ADA96D5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464" y="3715048"/>
            <a:ext cx="8502770" cy="1383073"/>
          </a:xfrm>
        </p:spPr>
        <p:txBody>
          <a:bodyPr>
            <a:normAutofit/>
          </a:bodyPr>
          <a:lstStyle/>
          <a:p>
            <a:r>
              <a:rPr lang="en-US" dirty="0">
                <a:cs typeface="Calibri Light"/>
              </a:rPr>
              <a:t>Write a love declaration to it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(in whatever language comes easy)</a:t>
            </a:r>
            <a:endParaRPr lang="en-US" dirty="0"/>
          </a:p>
        </p:txBody>
      </p:sp>
      <p:pic>
        <p:nvPicPr>
          <p:cNvPr id="5" name="Picture 5" descr="Screen of a cell phone&#10;&#10;Description generated with high confidence">
            <a:extLst>
              <a:ext uri="{FF2B5EF4-FFF2-40B4-BE49-F238E27FC236}">
                <a16:creationId xmlns:a16="http://schemas.microsoft.com/office/drawing/2014/main" id="{19AD6896-0751-4ACA-B2DB-B6497AC611B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895992" y="1126900"/>
            <a:ext cx="1143000" cy="1866900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006B37F-1CE6-4FC8-B55C-2A5B1B9B7165}"/>
              </a:ext>
            </a:extLst>
          </p:cNvPr>
          <p:cNvSpPr txBox="1"/>
          <p:nvPr/>
        </p:nvSpPr>
        <p:spPr>
          <a:xfrm>
            <a:off x="266521" y="180256"/>
            <a:ext cx="9629953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/>
              <a:t>Choose an item you think you cannot live without</a:t>
            </a:r>
          </a:p>
        </p:txBody>
      </p:sp>
      <p:pic>
        <p:nvPicPr>
          <p:cNvPr id="14" name="Picture 14" descr="A picture containing kitchenware, table, pot, sitting&#10;&#10;Description generated with very high confidence">
            <a:extLst>
              <a:ext uri="{FF2B5EF4-FFF2-40B4-BE49-F238E27FC236}">
                <a16:creationId xmlns:a16="http://schemas.microsoft.com/office/drawing/2014/main" id="{414081B0-F733-464C-B020-C93617D1E0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9245" y="1287851"/>
            <a:ext cx="1524000" cy="1866900"/>
          </a:xfrm>
          <a:prstGeom prst="rect">
            <a:avLst/>
          </a:prstGeom>
        </p:spPr>
      </p:pic>
      <p:pic>
        <p:nvPicPr>
          <p:cNvPr id="16" name="Picture 16" descr="A close up of a piano&#10;&#10;Description generated with very high confidence">
            <a:extLst>
              <a:ext uri="{FF2B5EF4-FFF2-40B4-BE49-F238E27FC236}">
                <a16:creationId xmlns:a16="http://schemas.microsoft.com/office/drawing/2014/main" id="{11ADFADB-3ED1-45A2-A19A-9A886270A8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3683" y="1523552"/>
            <a:ext cx="2099993" cy="2085616"/>
          </a:xfrm>
          <a:prstGeom prst="rect">
            <a:avLst/>
          </a:prstGeom>
        </p:spPr>
      </p:pic>
      <p:pic>
        <p:nvPicPr>
          <p:cNvPr id="18" name="Picture 18" descr="A picture containing refrigerator, white, sitting, standing&#10;&#10;Description generated with very high confidence">
            <a:extLst>
              <a:ext uri="{FF2B5EF4-FFF2-40B4-BE49-F238E27FC236}">
                <a16:creationId xmlns:a16="http://schemas.microsoft.com/office/drawing/2014/main" id="{37605F15-28C6-428F-A814-72C25DF3DE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9698" y="1133925"/>
            <a:ext cx="1571625" cy="1685925"/>
          </a:xfrm>
          <a:prstGeom prst="rect">
            <a:avLst/>
          </a:prstGeom>
        </p:spPr>
      </p:pic>
      <p:pic>
        <p:nvPicPr>
          <p:cNvPr id="3" name="Picture 3" descr="A close up of a device&#10;&#10;Description generated with high confidence">
            <a:extLst>
              <a:ext uri="{FF2B5EF4-FFF2-40B4-BE49-F238E27FC236}">
                <a16:creationId xmlns:a16="http://schemas.microsoft.com/office/drawing/2014/main" id="{6A81EE9F-DF6F-4A47-ABFD-2BED3657DE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512" y="3257549"/>
            <a:ext cx="1866900" cy="1866900"/>
          </a:xfrm>
          <a:prstGeom prst="rect">
            <a:avLst/>
          </a:prstGeom>
        </p:spPr>
      </p:pic>
      <p:pic>
        <p:nvPicPr>
          <p:cNvPr id="6" name="Picture 6" descr="A picture containing black, table, sitting, man&#10;&#10;Description generated with very high confidence">
            <a:extLst>
              <a:ext uri="{FF2B5EF4-FFF2-40B4-BE49-F238E27FC236}">
                <a16:creationId xmlns:a16="http://schemas.microsoft.com/office/drawing/2014/main" id="{267E4E53-A9EF-4D7E-9D6D-722DC74EF9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94625" y="2466795"/>
            <a:ext cx="1866900" cy="1866900"/>
          </a:xfrm>
          <a:prstGeom prst="rect">
            <a:avLst/>
          </a:prstGeom>
        </p:spPr>
      </p:pic>
      <p:pic>
        <p:nvPicPr>
          <p:cNvPr id="8" name="Picture 8" descr="A close up of some grass&#10;&#10;Description generated with high confidence">
            <a:extLst>
              <a:ext uri="{FF2B5EF4-FFF2-40B4-BE49-F238E27FC236}">
                <a16:creationId xmlns:a16="http://schemas.microsoft.com/office/drawing/2014/main" id="{9CCD55E9-950E-4E0C-96C7-5EB4B2F83A4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7696" t="3257" r="20419" b="10377"/>
          <a:stretch/>
        </p:blipFill>
        <p:spPr>
          <a:xfrm>
            <a:off x="713117" y="1488461"/>
            <a:ext cx="1148987" cy="13267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7468E3-C34D-487C-9AFA-D62668D572D5}"/>
              </a:ext>
            </a:extLst>
          </p:cNvPr>
          <p:cNvSpPr txBox="1"/>
          <p:nvPr/>
        </p:nvSpPr>
        <p:spPr>
          <a:xfrm>
            <a:off x="267419" y="5529532"/>
            <a:ext cx="1116833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531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Making objects / characters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37" y="2022764"/>
            <a:ext cx="8349672" cy="46966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29964" y="1690688"/>
            <a:ext cx="316939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/>
              <a:t>Recycled materials</a:t>
            </a:r>
          </a:p>
          <a:p>
            <a:pPr marL="285750" indent="-285750">
              <a:buFontTx/>
              <a:buChar char="-"/>
            </a:pPr>
            <a:r>
              <a:rPr lang="en-GB" dirty="0"/>
              <a:t>Objects that become </a:t>
            </a:r>
            <a:br>
              <a:rPr lang="en-GB" dirty="0"/>
            </a:br>
            <a:r>
              <a:rPr lang="en-GB" dirty="0"/>
              <a:t>protagonists</a:t>
            </a:r>
          </a:p>
          <a:p>
            <a:pPr marL="285750" indent="-285750">
              <a:buFontTx/>
              <a:buChar char="-"/>
            </a:pPr>
            <a:endParaRPr lang="en-GB" dirty="0"/>
          </a:p>
          <a:p>
            <a:pPr marL="285750" indent="-285750">
              <a:buFontTx/>
              <a:buChar char="-"/>
            </a:pPr>
            <a:endParaRPr lang="en-GB" dirty="0"/>
          </a:p>
          <a:p>
            <a:r>
              <a:rPr lang="en-GB" dirty="0"/>
              <a:t>Why</a:t>
            </a:r>
          </a:p>
          <a:p>
            <a:pPr marL="285750" indent="-285750">
              <a:buFontTx/>
              <a:buChar char="-"/>
            </a:pPr>
            <a:r>
              <a:rPr lang="en-GB" dirty="0"/>
              <a:t>Develop a personal relation</a:t>
            </a:r>
          </a:p>
          <a:p>
            <a:r>
              <a:rPr lang="en-GB" dirty="0"/>
              <a:t>With their piece</a:t>
            </a:r>
          </a:p>
          <a:p>
            <a:pPr marL="285750" indent="-285750">
              <a:buFontTx/>
              <a:buChar char="-"/>
            </a:pPr>
            <a:r>
              <a:rPr lang="en-GB" dirty="0"/>
              <a:t>How can students relate the</a:t>
            </a:r>
            <a:br>
              <a:rPr lang="en-GB" dirty="0"/>
            </a:br>
            <a:r>
              <a:rPr lang="en-GB" dirty="0"/>
              <a:t>environment issues and with</a:t>
            </a:r>
            <a:br>
              <a:rPr lang="en-GB" dirty="0"/>
            </a:br>
            <a:r>
              <a:rPr lang="en-GB" dirty="0"/>
              <a:t>every day actions</a:t>
            </a:r>
          </a:p>
          <a:p>
            <a:pPr marL="285750" indent="-285750">
              <a:buFontTx/>
              <a:buChar char="-"/>
            </a:pPr>
            <a:r>
              <a:rPr lang="en-GB" dirty="0"/>
              <a:t>Global citizenship / student</a:t>
            </a:r>
            <a:br>
              <a:rPr lang="en-GB" dirty="0"/>
            </a:br>
            <a:r>
              <a:rPr lang="en-GB" dirty="0"/>
              <a:t>agency.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6707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96547-5787-43DE-B83F-B12BCD1DD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596" y="63200"/>
            <a:ext cx="6878129" cy="1339940"/>
          </a:xfrm>
          <a:ln w="57150">
            <a:solidFill>
              <a:srgbClr val="0070C0"/>
            </a:solidFill>
          </a:ln>
        </p:spPr>
        <p:txBody>
          <a:bodyPr/>
          <a:lstStyle/>
          <a:p>
            <a:r>
              <a:rPr lang="en-US" dirty="0">
                <a:cs typeface="Calibri Light"/>
              </a:rPr>
              <a:t>Choose 3 parts of your object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04DED-2843-45ED-98CA-95C6CB07EF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5597" y="1710606"/>
            <a:ext cx="2493034" cy="16052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Wooden frame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Metal strings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Felt in the pads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CF07F-9FF4-4603-B589-C7901CF575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83635" y="1523700"/>
            <a:ext cx="6777486" cy="21372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Where were they made?</a:t>
            </a:r>
          </a:p>
          <a:p>
            <a:r>
              <a:rPr lang="en-US" dirty="0">
                <a:ea typeface="+mn-lt"/>
                <a:cs typeface="+mn-lt"/>
              </a:rPr>
              <a:t>Who made them ?</a:t>
            </a:r>
          </a:p>
          <a:p>
            <a:r>
              <a:rPr lang="en-US" dirty="0">
                <a:cs typeface="Calibri"/>
              </a:rPr>
              <a:t>Where did they travel?</a:t>
            </a:r>
          </a:p>
          <a:p>
            <a:r>
              <a:rPr lang="en-US" dirty="0">
                <a:cs typeface="Calibri"/>
              </a:rPr>
              <a:t>What language would they speak?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3D0DFF-7037-4C3A-A6E9-AF6F3B16593A}"/>
              </a:ext>
            </a:extLst>
          </p:cNvPr>
          <p:cNvSpPr txBox="1"/>
          <p:nvPr/>
        </p:nvSpPr>
        <p:spPr>
          <a:xfrm>
            <a:off x="209910" y="3588589"/>
            <a:ext cx="10737009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Write from the perspective of your object answering these questions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8328561D-D5F6-4827-AD4C-431E34FE96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094494"/>
              </p:ext>
            </p:extLst>
          </p:nvPr>
        </p:nvGraphicFramePr>
        <p:xfrm>
          <a:off x="343907" y="4316716"/>
          <a:ext cx="10461810" cy="2096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6038">
                  <a:extLst>
                    <a:ext uri="{9D8B030D-6E8A-4147-A177-3AD203B41FA5}">
                      <a16:colId xmlns:a16="http://schemas.microsoft.com/office/drawing/2014/main" val="3595173451"/>
                    </a:ext>
                  </a:extLst>
                </a:gridCol>
                <a:gridCol w="2165350">
                  <a:extLst>
                    <a:ext uri="{9D8B030D-6E8A-4147-A177-3AD203B41FA5}">
                      <a16:colId xmlns:a16="http://schemas.microsoft.com/office/drawing/2014/main" val="343586847"/>
                    </a:ext>
                  </a:extLst>
                </a:gridCol>
                <a:gridCol w="2686724">
                  <a:extLst>
                    <a:ext uri="{9D8B030D-6E8A-4147-A177-3AD203B41FA5}">
                      <a16:colId xmlns:a16="http://schemas.microsoft.com/office/drawing/2014/main" val="22634461"/>
                    </a:ext>
                  </a:extLst>
                </a:gridCol>
                <a:gridCol w="3183698">
                  <a:extLst>
                    <a:ext uri="{9D8B030D-6E8A-4147-A177-3AD203B41FA5}">
                      <a16:colId xmlns:a16="http://schemas.microsoft.com/office/drawing/2014/main" val="284115720"/>
                    </a:ext>
                  </a:extLst>
                </a:gridCol>
              </a:tblGrid>
              <a:tr h="297032">
                <a:tc>
                  <a:txBody>
                    <a:bodyPr/>
                    <a:lstStyle/>
                    <a:p>
                      <a:r>
                        <a:rPr lang="en-US" dirty="0"/>
                        <a:t>I come from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Je </a:t>
                      </a:r>
                      <a:r>
                        <a:rPr lang="en-US" dirty="0" err="1"/>
                        <a:t>viens</a:t>
                      </a:r>
                      <a:r>
                        <a:rPr lang="en-US" dirty="0"/>
                        <a:t>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Vengo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Ich </a:t>
                      </a:r>
                      <a:r>
                        <a:rPr lang="en-US" sz="1800" b="0" i="0" u="none" strike="noStrike" noProof="0" dirty="0" err="1">
                          <a:latin typeface="Calibri"/>
                        </a:rPr>
                        <a:t>komme</a:t>
                      </a:r>
                      <a:r>
                        <a:rPr lang="en-US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Calibri"/>
                        </a:rPr>
                        <a:t>aus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362438"/>
                  </a:ext>
                </a:extLst>
              </a:tr>
              <a:tr h="29703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My … is from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Mon/ma …. </a:t>
                      </a:r>
                      <a:r>
                        <a:rPr lang="en-US" dirty="0" err="1"/>
                        <a:t>est</a:t>
                      </a:r>
                      <a:r>
                        <a:rPr lang="en-US" dirty="0"/>
                        <a:t>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Mi.... </a:t>
                      </a:r>
                      <a:r>
                        <a:rPr lang="en-US" dirty="0" err="1"/>
                        <a:t>viene</a:t>
                      </a:r>
                      <a:r>
                        <a:rPr lang="en-US" dirty="0"/>
                        <a:t>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de" sz="1800" b="0" i="0" u="none" strike="noStrike" noProof="0" dirty="0">
                          <a:latin typeface="Consolas"/>
                        </a:rPr>
                        <a:t>Meine.... kommt aus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084072"/>
                  </a:ext>
                </a:extLst>
              </a:tr>
              <a:tr h="29703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I was made by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 err="1"/>
                        <a:t>J'ai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été</a:t>
                      </a:r>
                      <a:r>
                        <a:rPr lang="en-US" dirty="0"/>
                        <a:t> </a:t>
                      </a:r>
                      <a:r>
                        <a:rPr lang="en-US" dirty="0" err="1"/>
                        <a:t>fabriqué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" sz="1800" b="0" i="0" u="none" strike="noStrike" noProof="0" dirty="0">
                          <a:latin typeface="Consolas"/>
                        </a:rPr>
                        <a:t>Fui hecho por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Ich </a:t>
                      </a:r>
                      <a:r>
                        <a:rPr lang="en-US" sz="1800" b="0" i="0" u="none" strike="noStrike" noProof="0" dirty="0" err="1">
                          <a:latin typeface="Calibri"/>
                        </a:rPr>
                        <a:t>wurde</a:t>
                      </a:r>
                      <a:r>
                        <a:rPr lang="en-US" sz="1800" b="0" i="0" u="none" strike="noStrike" noProof="0" dirty="0">
                          <a:latin typeface="Calibri"/>
                        </a:rPr>
                        <a:t> von </a:t>
                      </a:r>
                      <a:r>
                        <a:rPr lang="en-US" sz="1800" b="0" i="0" u="none" strike="noStrike" noProof="0" dirty="0" err="1">
                          <a:latin typeface="Calibri"/>
                        </a:rPr>
                        <a:t>gemacht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809507"/>
                  </a:ext>
                </a:extLst>
              </a:tr>
              <a:tr h="29703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/>
                        <a:t>I arrived 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Je </a:t>
                      </a:r>
                      <a:r>
                        <a:rPr lang="en-US" dirty="0" err="1"/>
                        <a:t>suis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arrivé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" sz="1800" b="0" i="0" u="none" strike="noStrike" noProof="0" dirty="0">
                          <a:latin typeface="Consolas"/>
                        </a:rPr>
                        <a:t>Llegué por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Ich </a:t>
                      </a:r>
                      <a:r>
                        <a:rPr lang="en-US" sz="1800" b="0" i="0" u="none" strike="noStrike" noProof="0" dirty="0" err="1">
                          <a:latin typeface="Calibri"/>
                        </a:rPr>
                        <a:t>kam</a:t>
                      </a:r>
                      <a:r>
                        <a:rPr lang="en-US" sz="18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Calibri"/>
                        </a:rPr>
                        <a:t>vorbei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097004"/>
                  </a:ext>
                </a:extLst>
              </a:tr>
              <a:tr h="63366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/>
                        <a:t>I speak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Je </a:t>
                      </a:r>
                      <a:r>
                        <a:rPr lang="en-US" dirty="0" err="1"/>
                        <a:t>parle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 err="1"/>
                        <a:t>Hablo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ich </a:t>
                      </a:r>
                      <a:r>
                        <a:rPr lang="en-US" sz="1800" b="0" i="0" u="none" strike="noStrike" noProof="0" dirty="0" err="1">
                          <a:latin typeface="Calibri"/>
                        </a:rPr>
                        <a:t>spreche</a:t>
                      </a:r>
                      <a:endParaRPr lang="en-US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399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85928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close up of a person&#10;&#10;Description generated with high confidence">
            <a:extLst>
              <a:ext uri="{FF2B5EF4-FFF2-40B4-BE49-F238E27FC236}">
                <a16:creationId xmlns:a16="http://schemas.microsoft.com/office/drawing/2014/main" id="{4F783B06-AFEF-41AD-A9DE-8CF1F9369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621" y="1147673"/>
            <a:ext cx="3355136" cy="456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211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364" y="3001818"/>
            <a:ext cx="6609131" cy="3717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Journeys of composing parts </a:t>
            </a:r>
            <a:br>
              <a:rPr lang="en-GB" dirty="0"/>
            </a:br>
            <a:r>
              <a:rPr lang="en-GB" dirty="0"/>
              <a:t>Life cycle of stuff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64" y="1810327"/>
            <a:ext cx="6576290" cy="369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728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4B27B1B1-D021-4E24-94E4-AC6A38E71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313" y="415237"/>
            <a:ext cx="2619375" cy="1743075"/>
          </a:xfrm>
          <a:prstGeom prst="rect">
            <a:avLst/>
          </a:prstGeom>
        </p:spPr>
      </p:pic>
      <p:pic>
        <p:nvPicPr>
          <p:cNvPr id="6" name="Picture 6" descr="A person wearing a helmet posing for the camera&#10;&#10;Description generated with very high confidence">
            <a:extLst>
              <a:ext uri="{FF2B5EF4-FFF2-40B4-BE49-F238E27FC236}">
                <a16:creationId xmlns:a16="http://schemas.microsoft.com/office/drawing/2014/main" id="{B2E302A3-96D0-48D8-AE9F-61479E760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155" y="202376"/>
            <a:ext cx="2743200" cy="1536192"/>
          </a:xfrm>
          <a:prstGeom prst="rect">
            <a:avLst/>
          </a:prstGeom>
        </p:spPr>
      </p:pic>
      <p:pic>
        <p:nvPicPr>
          <p:cNvPr id="8" name="Picture 8" descr="A picture containing man, holding, standing, phone&#10;&#10;Description generated with very high confidence">
            <a:extLst>
              <a:ext uri="{FF2B5EF4-FFF2-40B4-BE49-F238E27FC236}">
                <a16:creationId xmlns:a16="http://schemas.microsoft.com/office/drawing/2014/main" id="{4805393E-1B19-4BF0-BC74-F81565595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48" y="98935"/>
            <a:ext cx="2619375" cy="1743075"/>
          </a:xfrm>
          <a:prstGeom prst="rect">
            <a:avLst/>
          </a:prstGeom>
        </p:spPr>
      </p:pic>
      <p:pic>
        <p:nvPicPr>
          <p:cNvPr id="10" name="Picture 10" descr="A picture containing kitchen, indoor, food, preparing&#10;&#10;Description generated with very high confidence">
            <a:extLst>
              <a:ext uri="{FF2B5EF4-FFF2-40B4-BE49-F238E27FC236}">
                <a16:creationId xmlns:a16="http://schemas.microsoft.com/office/drawing/2014/main" id="{2A89A3A8-2FDF-486A-BDE2-18C12217F6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7785" y="2784355"/>
            <a:ext cx="2019300" cy="2266950"/>
          </a:xfrm>
          <a:prstGeom prst="rect">
            <a:avLst/>
          </a:prstGeom>
        </p:spPr>
      </p:pic>
      <p:pic>
        <p:nvPicPr>
          <p:cNvPr id="12" name="Picture 12" descr="A picture containing fence, yellow, person, standing&#10;&#10;Description generated with very high confidence">
            <a:extLst>
              <a:ext uri="{FF2B5EF4-FFF2-40B4-BE49-F238E27FC236}">
                <a16:creationId xmlns:a16="http://schemas.microsoft.com/office/drawing/2014/main" id="{E3341CC8-E1C5-4423-892A-53D54692D0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7797" y="5145618"/>
            <a:ext cx="2743200" cy="1541330"/>
          </a:xfrm>
          <a:prstGeom prst="rect">
            <a:avLst/>
          </a:prstGeom>
        </p:spPr>
      </p:pic>
      <p:pic>
        <p:nvPicPr>
          <p:cNvPr id="18" name="Picture 18" descr="A picture containing outdoor, man, person, holding&#10;&#10;Description generated with very high confidence">
            <a:extLst>
              <a:ext uri="{FF2B5EF4-FFF2-40B4-BE49-F238E27FC236}">
                <a16:creationId xmlns:a16="http://schemas.microsoft.com/office/drawing/2014/main" id="{FFBE6FEE-2982-46C3-A810-92DC4F8E20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9155" y="5191320"/>
            <a:ext cx="2743200" cy="1536192"/>
          </a:xfrm>
          <a:prstGeom prst="rect">
            <a:avLst/>
          </a:prstGeom>
        </p:spPr>
      </p:pic>
      <p:pic>
        <p:nvPicPr>
          <p:cNvPr id="22" name="Picture 22" descr="A bird flying over a body of water&#10;&#10;Description generated with very high confidence">
            <a:extLst>
              <a:ext uri="{FF2B5EF4-FFF2-40B4-BE49-F238E27FC236}">
                <a16:creationId xmlns:a16="http://schemas.microsoft.com/office/drawing/2014/main" id="{3A845F23-9E9E-4E88-A97F-E728599A7C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645" y="5195087"/>
            <a:ext cx="2743200" cy="1442392"/>
          </a:xfrm>
          <a:prstGeom prst="rect">
            <a:avLst/>
          </a:prstGeom>
        </p:spPr>
      </p:pic>
      <p:pic>
        <p:nvPicPr>
          <p:cNvPr id="24" name="Picture 24" descr="A close up of a flower&#10;&#10;Description generated with very high confidence">
            <a:extLst>
              <a:ext uri="{FF2B5EF4-FFF2-40B4-BE49-F238E27FC236}">
                <a16:creationId xmlns:a16="http://schemas.microsoft.com/office/drawing/2014/main" id="{E971BA71-1FC4-4126-83C4-109FE667A0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96400" y="5148187"/>
            <a:ext cx="2743200" cy="1536192"/>
          </a:xfrm>
          <a:prstGeom prst="rect">
            <a:avLst/>
          </a:prstGeom>
        </p:spPr>
      </p:pic>
      <p:pic>
        <p:nvPicPr>
          <p:cNvPr id="26" name="Picture 26" descr="A person standing on a dirt road&#10;&#10;Description generated with very high confidence">
            <a:extLst>
              <a:ext uri="{FF2B5EF4-FFF2-40B4-BE49-F238E27FC236}">
                <a16:creationId xmlns:a16="http://schemas.microsoft.com/office/drawing/2014/main" id="{229D66A5-7EBF-4FAA-93B7-4FEECDD1E9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8049" y="2629350"/>
            <a:ext cx="2619375" cy="17430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F35CE5C-ED28-42D1-A6B8-E6A0CFE93DA6}"/>
              </a:ext>
            </a:extLst>
          </p:cNvPr>
          <p:cNvSpPr txBox="1"/>
          <p:nvPr/>
        </p:nvSpPr>
        <p:spPr>
          <a:xfrm>
            <a:off x="3145069" y="3310073"/>
            <a:ext cx="491418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/>
              <a:t>What would they say?</a:t>
            </a:r>
          </a:p>
          <a:p>
            <a:r>
              <a:rPr lang="en-US" sz="4000" dirty="0">
                <a:cs typeface="Calibri"/>
              </a:rPr>
              <a:t>In which language?</a:t>
            </a:r>
          </a:p>
        </p:txBody>
      </p:sp>
      <p:pic>
        <p:nvPicPr>
          <p:cNvPr id="30" name="Picture 30" descr="A picture containing outdoor, giraffe, grass, plant&#10;&#10;Description generated with very high confidence">
            <a:extLst>
              <a:ext uri="{FF2B5EF4-FFF2-40B4-BE49-F238E27FC236}">
                <a16:creationId xmlns:a16="http://schemas.microsoft.com/office/drawing/2014/main" id="{C36BD9E8-3501-451E-8810-9F09507EEE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72955" y="2097386"/>
            <a:ext cx="2130545" cy="1412396"/>
          </a:xfrm>
          <a:prstGeom prst="rect">
            <a:avLst/>
          </a:prstGeom>
        </p:spPr>
      </p:pic>
      <p:pic>
        <p:nvPicPr>
          <p:cNvPr id="16" name="Picture 16" descr="A person preparing food inside of a store&#10;&#10;Description generated with high confidence">
            <a:extLst>
              <a:ext uri="{FF2B5EF4-FFF2-40B4-BE49-F238E27FC236}">
                <a16:creationId xmlns:a16="http://schemas.microsoft.com/office/drawing/2014/main" id="{276D6D23-3728-48BE-9394-1D597D494B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77155" y="205020"/>
            <a:ext cx="2743200" cy="1645920"/>
          </a:xfrm>
          <a:prstGeom prst="rect">
            <a:avLst/>
          </a:prstGeom>
        </p:spPr>
      </p:pic>
      <p:pic>
        <p:nvPicPr>
          <p:cNvPr id="32" name="Picture 32" descr="A picture containing bird&#10;&#10;Description generated with very high confidence">
            <a:extLst>
              <a:ext uri="{FF2B5EF4-FFF2-40B4-BE49-F238E27FC236}">
                <a16:creationId xmlns:a16="http://schemas.microsoft.com/office/drawing/2014/main" id="{457642EE-BEFA-4455-A9B7-66C916725D0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92287" y="2018941"/>
            <a:ext cx="2095500" cy="1181100"/>
          </a:xfrm>
          <a:prstGeom prst="rect">
            <a:avLst/>
          </a:prstGeom>
        </p:spPr>
      </p:pic>
      <p:pic>
        <p:nvPicPr>
          <p:cNvPr id="34" name="Picture 34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3F04227C-FDBF-4825-8ACD-C4FDC3B795F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86313" y="1148482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597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1C854-3D89-46B8-BD0F-964F8B8899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7520" y="1940644"/>
            <a:ext cx="591484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Si </a:t>
            </a:r>
            <a:r>
              <a:rPr lang="en-US" dirty="0" err="1">
                <a:cs typeface="Calibri"/>
              </a:rPr>
              <a:t>tu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creuses</a:t>
            </a:r>
            <a:r>
              <a:rPr lang="en-US" dirty="0">
                <a:cs typeface="Calibri"/>
              </a:rPr>
              <a:t>  </a:t>
            </a:r>
            <a:r>
              <a:rPr lang="en-US" dirty="0" err="1">
                <a:cs typeface="Calibri"/>
              </a:rPr>
              <a:t>toujours</a:t>
            </a:r>
            <a:r>
              <a:rPr lang="en-US" dirty="0">
                <a:cs typeface="Calibri"/>
              </a:rPr>
              <a:t> plus </a:t>
            </a:r>
            <a:r>
              <a:rPr lang="en-US" dirty="0" err="1">
                <a:cs typeface="Calibri"/>
              </a:rPr>
              <a:t>profond</a:t>
            </a:r>
            <a:r>
              <a:rPr lang="en-US" dirty="0">
                <a:cs typeface="Calibri"/>
              </a:rPr>
              <a:t>...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(if you dig deeper and deeper)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Si </a:t>
            </a:r>
            <a:r>
              <a:rPr lang="en-US" dirty="0" err="1">
                <a:cs typeface="Calibri"/>
              </a:rPr>
              <a:t>tu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mangeais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moins</a:t>
            </a:r>
            <a:r>
              <a:rPr lang="en-US" dirty="0">
                <a:cs typeface="Calibri"/>
              </a:rPr>
              <a:t> de Nutella</a:t>
            </a:r>
            <a:br>
              <a:rPr lang="en-US" dirty="0">
                <a:cs typeface="Calibri"/>
              </a:rPr>
            </a:br>
            <a:r>
              <a:rPr lang="en-US" dirty="0">
                <a:cs typeface="Calibri"/>
              </a:rPr>
              <a:t>(if you ate less Nutella)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Si on n' </a:t>
            </a:r>
            <a:r>
              <a:rPr lang="en-US" dirty="0" err="1">
                <a:cs typeface="Calibri"/>
              </a:rPr>
              <a:t>avait</a:t>
            </a:r>
            <a:r>
              <a:rPr lang="en-US" dirty="0">
                <a:cs typeface="Calibri"/>
              </a:rPr>
              <a:t> pas </a:t>
            </a:r>
            <a:r>
              <a:rPr lang="en-US" dirty="0" err="1">
                <a:cs typeface="Calibri"/>
              </a:rPr>
              <a:t>découvert</a:t>
            </a:r>
            <a:r>
              <a:rPr lang="en-US" dirty="0">
                <a:cs typeface="Calibri"/>
              </a:rPr>
              <a:t> le </a:t>
            </a:r>
            <a:r>
              <a:rPr lang="en-US" dirty="0" err="1">
                <a:cs typeface="Calibri"/>
              </a:rPr>
              <a:t>pétrole</a:t>
            </a:r>
            <a:br>
              <a:rPr lang="en-US" dirty="0">
                <a:cs typeface="Calibri"/>
              </a:rPr>
            </a:br>
            <a:r>
              <a:rPr lang="en-US" dirty="0">
                <a:cs typeface="Calibri"/>
              </a:rPr>
              <a:t>(if we had not discovered oil)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6A8CC6-8C15-4181-8490-1922A8A014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32275" y="1840003"/>
            <a:ext cx="544039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>
                <a:cs typeface="Calibri"/>
              </a:rPr>
              <a:t>tu</a:t>
            </a:r>
            <a:r>
              <a:rPr lang="en-US" dirty="0">
                <a:cs typeface="Calibri"/>
              </a:rPr>
              <a:t> vas toucher mon </a:t>
            </a:r>
            <a:r>
              <a:rPr lang="en-US" dirty="0" err="1">
                <a:cs typeface="Calibri"/>
              </a:rPr>
              <a:t>coeur</a:t>
            </a:r>
            <a:r>
              <a:rPr lang="en-US" dirty="0">
                <a:cs typeface="Calibri"/>
              </a:rPr>
              <a:t> </a:t>
            </a:r>
            <a:endParaRPr lang="en-US" err="1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(you going to reach my heart)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r>
              <a:rPr lang="en-US" dirty="0" err="1">
                <a:cs typeface="Calibri"/>
              </a:rPr>
              <a:t>j'aurais</a:t>
            </a:r>
            <a:r>
              <a:rPr lang="en-US" dirty="0">
                <a:cs typeface="Calibri"/>
              </a:rPr>
              <a:t> des </a:t>
            </a:r>
            <a:r>
              <a:rPr lang="en-US" dirty="0" err="1">
                <a:cs typeface="Calibri"/>
              </a:rPr>
              <a:t>arbres</a:t>
            </a:r>
            <a:r>
              <a:rPr lang="en-US" dirty="0">
                <a:cs typeface="Calibri"/>
              </a:rPr>
              <a:t> pour </a:t>
            </a:r>
            <a:r>
              <a:rPr lang="en-US" dirty="0" err="1">
                <a:cs typeface="Calibri"/>
              </a:rPr>
              <a:t>dormir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 (I would have trees to sleep in)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le monde </a:t>
            </a:r>
            <a:r>
              <a:rPr lang="en-US" dirty="0" err="1">
                <a:cs typeface="Calibri"/>
              </a:rPr>
              <a:t>serait</a:t>
            </a:r>
            <a:r>
              <a:rPr lang="en-US" dirty="0">
                <a:cs typeface="Calibri"/>
              </a:rPr>
              <a:t> plus lent!</a:t>
            </a:r>
            <a:br>
              <a:rPr lang="en-US" dirty="0">
                <a:cs typeface="Calibri"/>
              </a:rPr>
            </a:br>
            <a:r>
              <a:rPr lang="en-US" dirty="0">
                <a:cs typeface="Calibri"/>
              </a:rPr>
              <a:t>(the world would be much slower)</a:t>
            </a:r>
            <a:br>
              <a:rPr lang="en-US" dirty="0">
                <a:cs typeface="Calibri"/>
              </a:rPr>
            </a:br>
            <a:endParaRPr lang="en-US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6B54CF-C58E-4F2F-88AA-CF75B71184BC}"/>
              </a:ext>
            </a:extLst>
          </p:cNvPr>
          <p:cNvSpPr txBox="1"/>
          <p:nvPr/>
        </p:nvSpPr>
        <p:spPr>
          <a:xfrm>
            <a:off x="612475" y="324929"/>
            <a:ext cx="671135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/>
              <a:t>Who or what would say these?</a:t>
            </a:r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9359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484" y="2501361"/>
            <a:ext cx="9063487" cy="189281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cs typeface="Calibri"/>
              </a:rPr>
              <a:t>You are talking in the voice of a person / animal / plant etc.</a:t>
            </a:r>
            <a:endParaRPr lang="en-US" dirty="0"/>
          </a:p>
          <a:p>
            <a:r>
              <a:rPr lang="en-GB" dirty="0">
                <a:cs typeface="Calibri"/>
              </a:rPr>
              <a:t>To you, your object, the government, children, adults...</a:t>
            </a:r>
          </a:p>
          <a:p>
            <a:r>
              <a:rPr lang="en-GB" dirty="0">
                <a:cs typeface="Calibri"/>
              </a:rPr>
              <a:t>In any language you can imagine they would speak (and that you can write in!)</a:t>
            </a:r>
          </a:p>
          <a:p>
            <a:endParaRPr lang="en-GB" dirty="0">
              <a:cs typeface="Calibri"/>
            </a:endParaRP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11" y="-3249"/>
            <a:ext cx="2143125" cy="2143125"/>
          </a:xfrm>
          <a:prstGeom prst="rect">
            <a:avLst/>
          </a:prstGeom>
        </p:spPr>
      </p:pic>
      <p:pic>
        <p:nvPicPr>
          <p:cNvPr id="8" name="Picture 4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CA13148D-ADC0-44EC-8589-8028FDBEB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5520" y="386482"/>
            <a:ext cx="2619375" cy="1743075"/>
          </a:xfrm>
          <a:prstGeom prst="rect">
            <a:avLst/>
          </a:prstGeom>
        </p:spPr>
      </p:pic>
      <p:pic>
        <p:nvPicPr>
          <p:cNvPr id="10" name="Picture 18" descr="A picture containing outdoor, man, person, holding&#10;&#10;Description generated with very high confidence">
            <a:extLst>
              <a:ext uri="{FF2B5EF4-FFF2-40B4-BE49-F238E27FC236}">
                <a16:creationId xmlns:a16="http://schemas.microsoft.com/office/drawing/2014/main" id="{06B93F75-9F60-4EB0-9665-62C8336A7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1381" y="4156150"/>
            <a:ext cx="2743200" cy="1536192"/>
          </a:xfrm>
          <a:prstGeom prst="rect">
            <a:avLst/>
          </a:prstGeom>
        </p:spPr>
      </p:pic>
      <p:pic>
        <p:nvPicPr>
          <p:cNvPr id="12" name="Picture 32" descr="A picture containing bird&#10;&#10;Description generated with very high confidence">
            <a:extLst>
              <a:ext uri="{FF2B5EF4-FFF2-40B4-BE49-F238E27FC236}">
                <a16:creationId xmlns:a16="http://schemas.microsoft.com/office/drawing/2014/main" id="{50C01C08-6F5F-4531-B62F-B035B8F18F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5495" y="739356"/>
            <a:ext cx="2095500" cy="11811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58AE38C-0285-4216-A003-0F665BEF5678}"/>
              </a:ext>
            </a:extLst>
          </p:cNvPr>
          <p:cNvSpPr txBox="1"/>
          <p:nvPr/>
        </p:nvSpPr>
        <p:spPr>
          <a:xfrm>
            <a:off x="2366513" y="6003985"/>
            <a:ext cx="816346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7030A0"/>
            </a:solidFill>
            <a:prstDash val="dash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There are other poems you can take inspiration from (if I dreamt big, if there were no oil, What can we live without)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68CF60-6DFD-4DF8-AF15-83FB57BC739A}"/>
              </a:ext>
            </a:extLst>
          </p:cNvPr>
          <p:cNvSpPr txBox="1"/>
          <p:nvPr/>
        </p:nvSpPr>
        <p:spPr>
          <a:xfrm>
            <a:off x="10359426" y="726596"/>
            <a:ext cx="1305465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 dirty="0"/>
              <a:t> </a:t>
            </a:r>
            <a:br>
              <a:rPr lang="en-US" b="1" i="1" dirty="0"/>
            </a:br>
            <a:r>
              <a:rPr lang="en-US" b="1" i="1" dirty="0"/>
              <a:t>Mats </a:t>
            </a:r>
            <a:br>
              <a:rPr lang="en-US" b="1" i="1" dirty="0"/>
            </a:br>
            <a:r>
              <a:rPr lang="en-US" b="1" i="1" dirty="0">
                <a:cs typeface="Calibri"/>
              </a:rPr>
              <a:t>Teammates</a:t>
            </a:r>
            <a:br>
              <a:rPr lang="en-US" b="1" i="1" dirty="0">
                <a:cs typeface="Calibri"/>
              </a:rPr>
            </a:br>
            <a:r>
              <a:rPr lang="en-US" b="1" i="1" dirty="0">
                <a:cs typeface="Calibri"/>
              </a:rPr>
              <a:t>Teachers</a:t>
            </a:r>
            <a:br>
              <a:rPr lang="en-US" dirty="0">
                <a:cs typeface="Calibri"/>
              </a:rPr>
            </a:br>
            <a:endParaRPr lang="en-US" dirty="0">
              <a:cs typeface="Calibri"/>
            </a:endParaRPr>
          </a:p>
        </p:txBody>
      </p:sp>
      <p:pic>
        <p:nvPicPr>
          <p:cNvPr id="6" name="Picture 6" descr="A picture containing drawing&#10;&#10;Description generated with very high confidence">
            <a:extLst>
              <a:ext uri="{FF2B5EF4-FFF2-40B4-BE49-F238E27FC236}">
                <a16:creationId xmlns:a16="http://schemas.microsoft.com/office/drawing/2014/main" id="{8345A67F-92AA-4BF1-BC6A-F631675F34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11517" y="-8087"/>
            <a:ext cx="1238250" cy="1238250"/>
          </a:xfrm>
          <a:prstGeom prst="rect">
            <a:avLst/>
          </a:prstGeom>
        </p:spPr>
      </p:pic>
      <p:pic>
        <p:nvPicPr>
          <p:cNvPr id="11" name="Picture 13" descr="A picture containing drawing&#10;&#10;Description generated with very high confidence">
            <a:extLst>
              <a:ext uri="{FF2B5EF4-FFF2-40B4-BE49-F238E27FC236}">
                <a16:creationId xmlns:a16="http://schemas.microsoft.com/office/drawing/2014/main" id="{B7EADDBE-ED1A-430C-B7F5-42DC5AB6AB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8800" y="2020051"/>
            <a:ext cx="27432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Session 2 – Group poems </a:t>
            </a:r>
            <a:br>
              <a:rPr lang="en-GB" b="1" dirty="0"/>
            </a:br>
            <a:endParaRPr lang="en-GB" b="1"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dirty="0"/>
              <a:t>List ways in which the poem is made as a group</a:t>
            </a:r>
            <a:endParaRPr lang="en-US" sz="3600">
              <a:cs typeface="Calibri"/>
            </a:endParaRPr>
          </a:p>
          <a:p>
            <a:pPr lvl="1"/>
            <a:r>
              <a:rPr lang="en-GB" sz="3200" dirty="0"/>
              <a:t>Consider the writing </a:t>
            </a:r>
            <a:endParaRPr lang="en-GB" sz="3200" dirty="0">
              <a:cs typeface="Calibri"/>
            </a:endParaRPr>
          </a:p>
          <a:p>
            <a:pPr lvl="1">
              <a:buFont typeface="Arial"/>
            </a:pPr>
            <a:r>
              <a:rPr lang="en-GB" sz="3200" dirty="0"/>
              <a:t>And the performance (who talks ? When? What other things do they do?)</a:t>
            </a:r>
            <a:endParaRPr lang="en-GB" sz="3200" dirty="0">
              <a:cs typeface="Calibri"/>
            </a:endParaRPr>
          </a:p>
          <a:p>
            <a:pPr lvl="1">
              <a:buFont typeface="Arial"/>
              <a:buChar char="•"/>
            </a:pPr>
            <a:endParaRPr lang="en-GB" dirty="0"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74" y="3997381"/>
            <a:ext cx="4610977" cy="25821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7887" y="3862443"/>
            <a:ext cx="4851938" cy="271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46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rmAutofit/>
          </a:bodyPr>
          <a:lstStyle/>
          <a:p>
            <a:r>
              <a:rPr lang="en-GB" sz="3700"/>
              <a:t>In groups, combine your writings</a:t>
            </a:r>
            <a:endParaRPr lang="en-GB" sz="3700"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930" y="2438400"/>
            <a:ext cx="5127029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/>
              <a:t>Consider</a:t>
            </a:r>
            <a:endParaRPr lang="en-GB">
              <a:cs typeface="Calibri"/>
            </a:endParaRPr>
          </a:p>
          <a:p>
            <a:pPr lvl="1"/>
            <a:r>
              <a:rPr lang="en-GB"/>
              <a:t>Reusing what you have done</a:t>
            </a:r>
            <a:endParaRPr lang="en-GB">
              <a:cs typeface="Calibri"/>
            </a:endParaRPr>
          </a:p>
          <a:p>
            <a:pPr lvl="1"/>
            <a:r>
              <a:rPr lang="en-GB"/>
              <a:t>How are languages going to alternate?</a:t>
            </a:r>
            <a:endParaRPr lang="en-GB">
              <a:cs typeface="Calibri"/>
            </a:endParaRPr>
          </a:p>
          <a:p>
            <a:pPr lvl="1"/>
            <a:r>
              <a:rPr lang="en-GB"/>
              <a:t>Does it have to Rhyme (probably not)</a:t>
            </a:r>
            <a:endParaRPr lang="en-GB">
              <a:cs typeface="Calibri"/>
            </a:endParaRPr>
          </a:p>
          <a:p>
            <a:pPr lvl="1"/>
            <a:r>
              <a:rPr lang="en-GB"/>
              <a:t>Are you honing on one theme or making a list poem?</a:t>
            </a:r>
            <a:endParaRPr lang="en-GB">
              <a:cs typeface="Calibri"/>
            </a:endParaRPr>
          </a:p>
          <a:p>
            <a:pPr lvl="1"/>
            <a:endParaRPr lang="en-GB"/>
          </a:p>
          <a:p>
            <a:pPr lvl="1"/>
            <a:endParaRPr lang="en-GB"/>
          </a:p>
          <a:p>
            <a:pPr lvl="1"/>
            <a:endParaRPr lang="en-GB"/>
          </a:p>
          <a:p>
            <a:pPr lvl="1"/>
            <a:endParaRPr lang="en-GB"/>
          </a:p>
          <a:p>
            <a:pPr lvl="1"/>
            <a:endParaRPr lang="en-GB"/>
          </a:p>
          <a:p>
            <a:pPr marL="457200" lvl="1" indent="0">
              <a:buNone/>
            </a:pPr>
            <a:endParaRPr lang="en-GB"/>
          </a:p>
          <a:p>
            <a:pPr lvl="1"/>
            <a:endParaRPr lang="en-US"/>
          </a:p>
        </p:txBody>
      </p:sp>
      <p:pic>
        <p:nvPicPr>
          <p:cNvPr id="4" name="Picture 4" descr="A picture containing refrigerator, room&#10;&#10;Description generated with very high confidence">
            <a:extLst>
              <a:ext uri="{FF2B5EF4-FFF2-40B4-BE49-F238E27FC236}">
                <a16:creationId xmlns:a16="http://schemas.microsoft.com/office/drawing/2014/main" id="{CF8D6F0D-A905-4802-99A1-EA283D8D0F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70" r="5263" b="1"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65977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3" y="149465"/>
            <a:ext cx="10515600" cy="1325563"/>
          </a:xfrm>
        </p:spPr>
        <p:txBody>
          <a:bodyPr/>
          <a:lstStyle/>
          <a:p>
            <a:r>
              <a:rPr lang="en-GB" dirty="0"/>
              <a:t>Session 3 Practice your piece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Who is talking and when?</a:t>
            </a:r>
          </a:p>
          <a:p>
            <a:pPr lvl="1"/>
            <a:r>
              <a:rPr lang="en-GB" dirty="0"/>
              <a:t>Unison</a:t>
            </a:r>
          </a:p>
          <a:p>
            <a:pPr lvl="1"/>
            <a:r>
              <a:rPr lang="en-GB" dirty="0"/>
              <a:t>Alternating ( sentences or words)</a:t>
            </a:r>
          </a:p>
          <a:p>
            <a:pPr lvl="1"/>
            <a:endParaRPr lang="en-GB" dirty="0"/>
          </a:p>
          <a:p>
            <a:r>
              <a:rPr lang="en-GB" dirty="0"/>
              <a:t>How are you standing (line, square…)</a:t>
            </a:r>
          </a:p>
          <a:p>
            <a:r>
              <a:rPr lang="en-GB" dirty="0"/>
              <a:t>Gestures?</a:t>
            </a:r>
          </a:p>
          <a:p>
            <a:pPr lvl="1"/>
            <a:r>
              <a:rPr lang="en-GB" dirty="0"/>
              <a:t>Less is more</a:t>
            </a:r>
          </a:p>
          <a:p>
            <a:r>
              <a:rPr lang="en-GB" dirty="0"/>
              <a:t>Be Loud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247" y="146184"/>
            <a:ext cx="5322635" cy="37818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064" y="4959350"/>
            <a:ext cx="3381375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37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3964" y="0"/>
            <a:ext cx="6096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b="1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Look (</a:t>
            </a:r>
            <a:r>
              <a:rPr lang="en-GB" b="1" i="1" dirty="0" err="1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Sirca</a:t>
            </a:r>
            <a:r>
              <a:rPr lang="en-GB" b="1" i="1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Look what we’ve done </a:t>
            </a:r>
            <a:r>
              <a:rPr lang="en-GB" i="1" dirty="0" err="1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sirca</a:t>
            </a:r>
            <a:r>
              <a:rPr lang="en-GB" i="1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burn our woodlands and forests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cut down the trees for paper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planted our destructive seed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Look what we’ve done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Poisoning the food chain,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land, and polluting precious mother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Nature provides us with all we need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Look, what we’ve done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Like fast food propaganda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Pumping animals with steroids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Look what we’ve done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we place the 480 billion plastic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bottles sold each year from end to end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they’d extend half-way to the sun.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Look what we’ve done.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Every day, eight million pieces of plastic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end up in the oceans and seas turned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into toxic dumps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dolphins, turtles and whales can’t breathe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are like Great White Sharks circling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greed to feed insanity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18545" y="206261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Look what we done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Our thirst for oil spills into rivers like tears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choke and blacken the world’s lungs when we need oxygen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Look what we done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still, we keep digging, digging for oil digging for treasure,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 our own graves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 you see what we’ve done?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Our stratosphere’s a rubbish dump filled with nuts and bolts discarded from </a:t>
            </a:r>
            <a:r>
              <a:rPr lang="en-GB" dirty="0" err="1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spacecrafts</a:t>
            </a: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aiming to reach the stars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may never get to see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So, look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Before it’s gone. 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sz="1200" i="1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177415" algn="l"/>
              </a:tabLst>
            </a:pPr>
            <a:r>
              <a:rPr lang="en-GB" sz="1200" b="1" i="1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winner of the poem for Best Feeling in the South Ken Festival Multilingual Slam 2019/2020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662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837" y="0"/>
            <a:ext cx="11942618" cy="6373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highlight>
                  <a:srgbClr val="D3D3D3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I was trapped by language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highlight>
                  <a:srgbClr val="D3D3D3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was just too hard to manage,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highlight>
                  <a:srgbClr val="D3D3D3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did a lot of damage,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highlight>
                  <a:srgbClr val="D3D3D3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my confidence was sandwiched.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Als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sprache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gefangen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nahm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(When I was trapped by language)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ich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dann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die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schule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kam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(And I came to school)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Konnte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keiner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verstehen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(No one could understand me)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 wit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konnten’s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nicht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umgehen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(We weren’t able to avoid it)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dirty="0" err="1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Cuando</a:t>
            </a:r>
            <a:r>
              <a:rPr lang="en-GB" dirty="0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el </a:t>
            </a:r>
            <a:r>
              <a:rPr lang="en-GB" dirty="0" err="1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idioma</a:t>
            </a:r>
            <a:r>
              <a:rPr lang="en-GB" dirty="0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entrapaba</a:t>
            </a:r>
            <a:r>
              <a:rPr lang="en-GB" dirty="0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(When I was trapped by language)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camino de comunicación,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(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road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communication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</a:t>
            </a:r>
            <a:r>
              <a:rPr lang="en-GB" dirty="0" err="1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paredes</a:t>
            </a:r>
            <a:r>
              <a:rPr lang="en-GB" dirty="0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GB" dirty="0" err="1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barricadas</a:t>
            </a:r>
            <a:r>
              <a:rPr lang="en-GB" dirty="0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</a:t>
            </a:r>
            <a:r>
              <a:rPr lang="en-GB" dirty="0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</a:t>
            </a:r>
            <a:r>
              <a:rPr lang="en-GB" dirty="0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caminaba</a:t>
            </a:r>
            <a:r>
              <a:rPr lang="en-GB" dirty="0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(With walks and barricades is how I walked)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¿Los puedo derrumbar y tener conversación?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(Can’t I demolish them and have a conversation?)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E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</a:t>
            </a: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highlight>
                  <a:srgbClr val="D3D3D3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longer trapped by language,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 no entrapadas por el idioma,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(No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longer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trapped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language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Wir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sind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nicht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mehr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von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fremdspraenen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gefangen</a:t>
            </a:r>
            <a:r>
              <a:rPr lang="en-GB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(No longer trapped by language)</a:t>
            </a:r>
          </a:p>
        </p:txBody>
      </p:sp>
    </p:spTree>
    <p:extLst>
      <p:ext uri="{BB962C8B-B14F-4D97-AF65-F5344CB8AC3E}">
        <p14:creationId xmlns:p14="http://schemas.microsoft.com/office/powerpoint/2010/main" val="2250037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655" y="1130173"/>
            <a:ext cx="122289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it-IT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Podemos echarle la culpa a todo lo que nos rodea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			We can blame everything around us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it-IT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 la verità è che non ne ho idea, 					 But the truth is that I have no idea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it-IT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È difficile assumersi le responsabilità 					It’s hard to take responsibilities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it-IT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decidir tomar en tus manos la vida.					And decide to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take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hands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Porque podría ser culpa del tiempo 					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Because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weather’s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fault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du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trafic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							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traffic’s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Mais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 je suis en retard 						But if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I’m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late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it-IT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colpa è mia in verità. 						The truth is that’s my fault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Ils disent « il n’y a rien de qu’être inquiète » 				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say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there’s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nothing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afraid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I need to be honest to let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truth breath.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Nunca es fácil como querrías 						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It’s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never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easy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want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Being  a student, un amigo o </a:t>
            </a:r>
            <a:r>
              <a:rPr lang="en-U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hija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					a friend or a  daughter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Mais tu ne peut pas te cacher 					But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cannot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hide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Parce que on dépend de soi même 					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Because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depend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ourselves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213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prepare for the workshop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564" y="1524000"/>
            <a:ext cx="11058236" cy="490234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Introduce ideas of where stuff comes from</a:t>
            </a:r>
          </a:p>
          <a:p>
            <a:r>
              <a:rPr lang="en-GB" dirty="0"/>
              <a:t>What are the main materials in our stuff / where can you find them (oil, metal, wood, etc.) / what gets destroyed in its production.</a:t>
            </a:r>
          </a:p>
          <a:p>
            <a:r>
              <a:rPr lang="en-GB" dirty="0"/>
              <a:t>Play with these ideas in different media (sculptures, maps, stories, poems).</a:t>
            </a:r>
          </a:p>
          <a:p>
            <a:r>
              <a:rPr lang="en-GB" dirty="0"/>
              <a:t>For EAL, bank of things their parents say to tell them off, to praise them, to show love, pain, etc. Or bank of key words related to theme.</a:t>
            </a:r>
          </a:p>
          <a:p>
            <a:r>
              <a:rPr lang="en-GB" dirty="0"/>
              <a:t>Practice writing poems in the target language using simple frames (list poems, if clauses, I like/I dislike, etc.). Low stakes and frequent. </a:t>
            </a:r>
          </a:p>
          <a:p>
            <a:r>
              <a:rPr lang="en-GB" dirty="0"/>
              <a:t>Share results with me before workshop (I can have these as starting points)</a:t>
            </a:r>
          </a:p>
        </p:txBody>
      </p:sp>
    </p:spTree>
    <p:extLst>
      <p:ext uri="{BB962C8B-B14F-4D97-AF65-F5344CB8AC3E}">
        <p14:creationId xmlns:p14="http://schemas.microsoft.com/office/powerpoint/2010/main" val="2917266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General Rules for Multilingual workshops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581" y="1825624"/>
            <a:ext cx="11092873" cy="4889211"/>
          </a:xfrm>
        </p:spPr>
        <p:txBody>
          <a:bodyPr>
            <a:normAutofit/>
          </a:bodyPr>
          <a:lstStyle/>
          <a:p>
            <a:r>
              <a:rPr lang="en-GB" dirty="0"/>
              <a:t>Fluency &gt; accuracy</a:t>
            </a:r>
          </a:p>
          <a:p>
            <a:r>
              <a:rPr lang="en-GB" dirty="0"/>
              <a:t>Offering several ways in (multimedia, free writing/constraint writing, discussions, </a:t>
            </a:r>
            <a:r>
              <a:rPr lang="en-GB" dirty="0" err="1"/>
              <a:t>etc</a:t>
            </a:r>
            <a:r>
              <a:rPr lang="en-GB" dirty="0"/>
              <a:t>)</a:t>
            </a:r>
          </a:p>
          <a:p>
            <a:r>
              <a:rPr lang="en-GB" dirty="0"/>
              <a:t>Teachers must take an active part, modelling activities, showcasing the creative process, sharing their work, writing/working alongside students. </a:t>
            </a:r>
          </a:p>
          <a:p>
            <a:r>
              <a:rPr lang="en-GB" dirty="0"/>
              <a:t>Students to work in groups: ideally with different</a:t>
            </a:r>
          </a:p>
          <a:p>
            <a:pPr lvl="1"/>
            <a:r>
              <a:rPr lang="en-GB" dirty="0"/>
              <a:t>Languages</a:t>
            </a:r>
          </a:p>
          <a:p>
            <a:pPr lvl="1"/>
            <a:r>
              <a:rPr lang="en-GB" dirty="0"/>
              <a:t>Ages</a:t>
            </a:r>
          </a:p>
          <a:p>
            <a:pPr lvl="1"/>
            <a:r>
              <a:rPr lang="en-GB" dirty="0"/>
              <a:t>Proficiency</a:t>
            </a:r>
          </a:p>
          <a:p>
            <a:pPr lvl="1"/>
            <a:r>
              <a:rPr lang="en-GB" dirty="0"/>
              <a:t>Background</a:t>
            </a:r>
          </a:p>
          <a:p>
            <a:pPr marL="457200" lvl="1" indent="0">
              <a:buNone/>
            </a:pPr>
            <a:r>
              <a:rPr lang="en-GB" dirty="0"/>
              <a:t>Trust group intelligence to come up with a group piece…</a:t>
            </a:r>
          </a:p>
        </p:txBody>
      </p:sp>
    </p:spTree>
    <p:extLst>
      <p:ext uri="{BB962C8B-B14F-4D97-AF65-F5344CB8AC3E}">
        <p14:creationId xmlns:p14="http://schemas.microsoft.com/office/powerpoint/2010/main" val="2209517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Poetry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OULIPO (constraint writing) / Glynn Maxwell (on Poetry)</a:t>
            </a:r>
          </a:p>
          <a:p>
            <a:r>
              <a:rPr lang="en-GB" dirty="0"/>
              <a:t>Teacher poems</a:t>
            </a:r>
          </a:p>
          <a:p>
            <a:r>
              <a:rPr lang="en-GB" dirty="0"/>
              <a:t>Brave new voices (youth poetry slam) / Spoken Word Education</a:t>
            </a:r>
          </a:p>
          <a:p>
            <a:pPr marL="0" indent="0">
              <a:buNone/>
            </a:pPr>
            <a:r>
              <a:rPr lang="en-GB" dirty="0"/>
              <a:t>	https://www.youtube.com/watch?v=UCUz2b050lE&amp;ab_channel=</a:t>
            </a:r>
            <a:br>
              <a:rPr lang="en-GB" dirty="0"/>
            </a:br>
            <a:r>
              <a:rPr lang="en-GB" dirty="0"/>
              <a:t>	</a:t>
            </a:r>
            <a:r>
              <a:rPr lang="en-GB" dirty="0" err="1"/>
              <a:t>SearchforCommonGround</a:t>
            </a:r>
            <a:endParaRPr lang="en-GB" dirty="0"/>
          </a:p>
          <a:p>
            <a:pPr marL="457200" lvl="1" indent="0">
              <a:buNone/>
            </a:pPr>
            <a:r>
              <a:rPr lang="en-GB" dirty="0"/>
              <a:t>https://www.youtube.com/watch?v=WnYMbKPWu-4&amp;t=250s&amp;ab_channel=ApplesandSnakes</a:t>
            </a:r>
          </a:p>
        </p:txBody>
      </p:sp>
    </p:spTree>
    <p:extLst>
      <p:ext uri="{BB962C8B-B14F-4D97-AF65-F5344CB8AC3E}">
        <p14:creationId xmlns:p14="http://schemas.microsoft.com/office/powerpoint/2010/main" val="1976880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ath_Settings xmlns="c2d480e4-f805-4a41-9df0-087d12ce57e9" xsi:nil="true"/>
    <Self_Registration_Enabled xmlns="c2d480e4-f805-4a41-9df0-087d12ce57e9" xsi:nil="true"/>
    <Distribution_Groups xmlns="c2d480e4-f805-4a41-9df0-087d12ce57e9" xsi:nil="true"/>
    <TeamsChannelId xmlns="c2d480e4-f805-4a41-9df0-087d12ce57e9" xsi:nil="true"/>
    <Invited_Students xmlns="c2d480e4-f805-4a41-9df0-087d12ce57e9" xsi:nil="true"/>
    <Invited_Teachers xmlns="c2d480e4-f805-4a41-9df0-087d12ce57e9" xsi:nil="true"/>
    <Is_Collaboration_Space_Locked xmlns="c2d480e4-f805-4a41-9df0-087d12ce57e9" xsi:nil="true"/>
    <CultureName xmlns="c2d480e4-f805-4a41-9df0-087d12ce57e9" xsi:nil="true"/>
    <Owner xmlns="c2d480e4-f805-4a41-9df0-087d12ce57e9">
      <UserInfo>
        <DisplayName/>
        <AccountId xsi:nil="true"/>
        <AccountType/>
      </UserInfo>
    </Owner>
    <Students xmlns="c2d480e4-f805-4a41-9df0-087d12ce57e9">
      <UserInfo>
        <DisplayName/>
        <AccountId xsi:nil="true"/>
        <AccountType/>
      </UserInfo>
    </Students>
    <Student_Groups xmlns="c2d480e4-f805-4a41-9df0-087d12ce57e9">
      <UserInfo>
        <DisplayName/>
        <AccountId xsi:nil="true"/>
        <AccountType/>
      </UserInfo>
    </Student_Groups>
    <DefaultSectionNames xmlns="c2d480e4-f805-4a41-9df0-087d12ce57e9" xsi:nil="true"/>
    <Templates xmlns="c2d480e4-f805-4a41-9df0-087d12ce57e9" xsi:nil="true"/>
    <NotebookType xmlns="c2d480e4-f805-4a41-9df0-087d12ce57e9" xsi:nil="true"/>
    <IsNotebookLocked xmlns="c2d480e4-f805-4a41-9df0-087d12ce57e9" xsi:nil="true"/>
    <Has_Teacher_Only_SectionGroup xmlns="c2d480e4-f805-4a41-9df0-087d12ce57e9" xsi:nil="true"/>
    <FolderType xmlns="c2d480e4-f805-4a41-9df0-087d12ce57e9" xsi:nil="true"/>
    <Teachers xmlns="c2d480e4-f805-4a41-9df0-087d12ce57e9">
      <UserInfo>
        <DisplayName/>
        <AccountId xsi:nil="true"/>
        <AccountType/>
      </UserInfo>
    </Teachers>
    <AppVersion xmlns="c2d480e4-f805-4a41-9df0-087d12ce57e9" xsi:nil="true"/>
    <LMS_Mappings xmlns="c2d480e4-f805-4a41-9df0-087d12ce57e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EE793805F85A4B9E05F5D65B52F5DE" ma:contentTypeVersion="33" ma:contentTypeDescription="Create a new document." ma:contentTypeScope="" ma:versionID="3b34abb6b250e4328f4874203a9f1a0d">
  <xsd:schema xmlns:xsd="http://www.w3.org/2001/XMLSchema" xmlns:xs="http://www.w3.org/2001/XMLSchema" xmlns:p="http://schemas.microsoft.com/office/2006/metadata/properties" xmlns:ns3="c2d480e4-f805-4a41-9df0-087d12ce57e9" xmlns:ns4="bcd91e12-9645-459d-a099-23c5b5a229c5" targetNamespace="http://schemas.microsoft.com/office/2006/metadata/properties" ma:root="true" ma:fieldsID="d274a316f74274fdbcd6f5e9cd0e6301" ns3:_="" ns4:_="">
    <xsd:import namespace="c2d480e4-f805-4a41-9df0-087d12ce57e9"/>
    <xsd:import namespace="bcd91e12-9645-459d-a099-23c5b5a229c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d480e4-f805-4a41-9df0-087d12ce57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d91e12-9645-459d-a099-23c5b5a229c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468421-DC7B-452A-847F-9F89A93426F2}">
  <ds:schemaRefs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bcd91e12-9645-459d-a099-23c5b5a229c5"/>
    <ds:schemaRef ds:uri="c2d480e4-f805-4a41-9df0-087d12ce57e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C8D3D5B-2247-40A9-9E22-FDAF65F4D8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7C55E-5BA9-4D44-8086-D990B56310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d480e4-f805-4a41-9df0-087d12ce57e9"/>
    <ds:schemaRef ds:uri="bcd91e12-9645-459d-a099-23c5b5a229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1566</Words>
  <Application>Microsoft Office PowerPoint</Application>
  <PresentationFormat>Widescreen</PresentationFormat>
  <Paragraphs>191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Cambria</vt:lpstr>
      <vt:lpstr>Consolas</vt:lpstr>
      <vt:lpstr>Office Theme</vt:lpstr>
      <vt:lpstr>Multilingual Poetry Workshop  June 2020</vt:lpstr>
      <vt:lpstr>Write a love declaration to it (in whatever language comes easy)</vt:lpstr>
      <vt:lpstr>Making objects / characters</vt:lpstr>
      <vt:lpstr>Choose 3 parts of your object</vt:lpstr>
      <vt:lpstr>PowerPoint Presentation</vt:lpstr>
      <vt:lpstr>Journeys of composing parts  Life cycle of stuff</vt:lpstr>
      <vt:lpstr>PowerPoint Presentation</vt:lpstr>
      <vt:lpstr>PowerPoint Presentation</vt:lpstr>
      <vt:lpstr>PowerPoint Presentation</vt:lpstr>
      <vt:lpstr>Session 2 – Group poems  </vt:lpstr>
      <vt:lpstr>In groups, combine your writings</vt:lpstr>
      <vt:lpstr>Session 3 Practice your piece</vt:lpstr>
      <vt:lpstr>PowerPoint Presentation</vt:lpstr>
      <vt:lpstr>PowerPoint Presentation</vt:lpstr>
      <vt:lpstr>PowerPoint Presentation</vt:lpstr>
      <vt:lpstr>How to prepare for the workshop</vt:lpstr>
      <vt:lpstr>General Rules for Multilingual workshops</vt:lpstr>
      <vt:lpstr>Poetry resources</vt:lpstr>
    </vt:vector>
  </TitlesOfParts>
  <Company>Seaford Head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Multilingual Slam</dc:title>
  <dc:creator>Michael Vidon</dc:creator>
  <cp:lastModifiedBy>Vicky Macleroy</cp:lastModifiedBy>
  <cp:revision>1464</cp:revision>
  <dcterms:created xsi:type="dcterms:W3CDTF">2019-07-01T05:22:30Z</dcterms:created>
  <dcterms:modified xsi:type="dcterms:W3CDTF">2021-02-13T11:16:56Z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0x01010057EE793805F85A4B9E05F5D65B52F5DE</vt:lpwstr>
  </property>
</Properties>
</file>