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64" r:id="rId2"/>
    <p:sldId id="450" r:id="rId3"/>
    <p:sldId id="466" r:id="rId4"/>
    <p:sldId id="468" r:id="rId5"/>
    <p:sldId id="470" r:id="rId6"/>
    <p:sldId id="483" r:id="rId7"/>
    <p:sldId id="480" r:id="rId8"/>
    <p:sldId id="467" r:id="rId9"/>
    <p:sldId id="461" r:id="rId10"/>
    <p:sldId id="471" r:id="rId11"/>
    <p:sldId id="475" r:id="rId12"/>
    <p:sldId id="474" r:id="rId13"/>
    <p:sldId id="481" r:id="rId14"/>
    <p:sldId id="477" r:id="rId15"/>
    <p:sldId id="478" r:id="rId16"/>
    <p:sldId id="482" r:id="rId17"/>
    <p:sldId id="4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74064-FF5F-4EA2-95C5-DCF36C3E1A28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6B040-9BAF-484A-A13B-5A13DCEAB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1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fld id="{06670CA8-3D59-41E0-B2EC-1A1056AD8FB2}" type="slidenum">
              <a:rPr lang="en-US" sz="1200" smtClean="0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06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</a:t>
            </a:r>
          </a:p>
        </p:txBody>
      </p:sp>
    </p:spTree>
    <p:extLst>
      <p:ext uri="{BB962C8B-B14F-4D97-AF65-F5344CB8AC3E}">
        <p14:creationId xmlns:p14="http://schemas.microsoft.com/office/powerpoint/2010/main" val="218675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fld id="{06670CA8-3D59-41E0-B2EC-1A1056AD8FB2}" type="slidenum">
              <a:rPr lang="en-US" sz="1200" smtClean="0">
                <a:solidFill>
                  <a:prstClr val="black"/>
                </a:solidFill>
                <a:latin typeface="Times New Roman" pitchFamily="18" charset="0"/>
              </a:rPr>
              <a:pPr/>
              <a:t>13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849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8" charset="0"/>
              </a:defRPr>
            </a:lvl9pPr>
          </a:lstStyle>
          <a:p>
            <a:fld id="{06670CA8-3D59-41E0-B2EC-1A1056AD8FB2}" type="slidenum">
              <a:rPr lang="en-US" sz="1200" smtClean="0">
                <a:solidFill>
                  <a:prstClr val="black"/>
                </a:solidFill>
                <a:latin typeface="Times New Roman" pitchFamily="18" charset="0"/>
              </a:rPr>
              <a:pPr/>
              <a:t>16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62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86BC-FE24-4160-B60D-43B3E79AD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9E905B-6C4C-408B-90AD-70DE500A3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92896-40F7-4266-9B2A-366A2946E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636B6-AD06-4A51-8BC0-48DA436A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5F44F-DBDE-4784-B831-7A07617FE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4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B885D-B398-491B-A1B2-A28CE3560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0EBDE-5378-40BD-8775-16D2B1F6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A3D2C-6D46-40BC-84A8-3BE72DCBB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066ED-9A31-4B89-AC46-2E5955874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224D7-806F-42CB-8261-7352C8E4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43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826F6-E8DF-4D29-A42E-00DFF80EC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D1EED-8CAC-4620-975C-06A53A3E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7C0FD-07E7-45E3-979C-7B7B10BC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769A1-08EE-4F33-A22C-72958B99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01820-58F6-4F6F-9254-00004E8A1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6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DB95-FAE4-48EC-879C-17046831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7C8EC-DEBC-45BB-8F7B-F24171DC4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40780-87AB-4F6D-8A75-1A17A3B7D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EE1DF-0D1B-4DF1-A003-DD1FCA296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684E7-F0DD-449D-9D35-F38788BE1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B16AC-E235-4C84-9CA6-3702D9AB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43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4995-1377-47E8-9F48-A8D2090E7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0C349-F153-432D-B623-29804EDB3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75C81-314C-4783-A7F5-3E97F89AE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B7A35-2DD8-4BE4-9DF1-50ED79818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6B751-A441-457A-9E13-DEB7A9277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95766E-0AB2-4E53-9148-F3FB916C9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9AD100-A140-4F66-8518-AA7C0CE8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F5351-677A-4E0A-BC24-48F03A39C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95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0A163-0B90-492C-BABC-35990D4A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AF86A1-2A18-43B8-BF6E-3E581CC9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A6F20-A949-4B25-8280-6E006E483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97AAD-87D3-4A43-BBEF-04060261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0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911D01-7336-4E54-9E95-5101EDD6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35501-D69D-4B0C-B684-5F6ED27A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20059-5C33-420F-ADAF-CF709CE7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66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81A87-8F10-4710-A016-A151F690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FAF98-22D0-40DE-9701-05D25E88A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94459-C07B-4CE5-B699-06C6B8871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C9438-6300-4FBB-A4FC-E6780F95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CBB6A-B03F-44D9-BB29-141D25492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ED8A13-D9D6-4768-BDD3-8B521776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3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55DE4-7076-43A8-80B5-664FF8B93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3AD1E-A192-4CE1-A135-D3FB1ED63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29CD8-A46D-4590-AB18-7CD0541B1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BB0F5-12D6-457B-9F92-E2E6986A6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E7DE8-D0C3-42AE-84BA-893B42E1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33AD2-BBB4-40E3-8394-9FDFB73B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26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5D31-0989-4BD6-B630-BB1A52145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0BB684-84D0-4F41-AF64-491474214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FF76E-653E-425B-AB9B-0EB07A030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9B9CD-82B3-4011-BA95-A0FF9250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5246D-B4C9-4BC0-9AB0-2F2F9545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62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8F14C0-09B8-4404-A164-AB62A4C0C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AB88B8-F9A6-4D03-A16A-D8958D43B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E57EA-14E1-462C-90C8-09237CAB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C93F1-211B-48FD-A2C9-D481768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F5055-5E17-478E-80DB-5F69DC57A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00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0E7C6-EAE2-4E31-898B-AF5ADD82F6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20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t="22217"/>
          <a:stretch/>
        </p:blipFill>
        <p:spPr>
          <a:xfrm>
            <a:off x="527381" y="5701700"/>
            <a:ext cx="11045315" cy="109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56" y="1"/>
            <a:ext cx="11811008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4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F3EF03-E4EB-4F9E-B029-C4A35DFF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E275F-A016-4796-8C3A-A0937354A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7E00D-3F54-4E92-A023-838F1FF05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0E51A-6434-4599-ADBC-A11F6004D0F3}" type="datetimeFigureOut">
              <a:rPr lang="en-GB" smtClean="0"/>
              <a:t>14/02/2021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C6448-8974-4CD4-BA48-95533D791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85076-5D06-423B-BDFD-572F0575F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C0EFA-1E56-453D-A896-84DB78710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2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1177" y="116634"/>
            <a:ext cx="11354461" cy="1427454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1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GB" sz="3100" b="1" dirty="0">
                <a:solidFill>
                  <a:srgbClr val="C00000"/>
                </a:solidFill>
              </a:rPr>
              <a:t>Practical pre-production and production MDST workshop</a:t>
            </a:r>
            <a:br>
              <a:rPr lang="en-GB" sz="3100" b="1" dirty="0">
                <a:solidFill>
                  <a:srgbClr val="C00000"/>
                </a:solidFill>
              </a:rPr>
            </a:br>
            <a:br>
              <a:rPr lang="en-GB" sz="3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dirty="0"/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b="1" i="1" dirty="0">
              <a:solidFill>
                <a:srgbClr val="8E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63552" y="492882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Mirela 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Dumić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Vicky Macleroy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770" y="1544087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1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int your ideas for Greening the world | Sector Network Natural Resources  and Rural Development Asia">
            <a:extLst>
              <a:ext uri="{FF2B5EF4-FFF2-40B4-BE49-F238E27FC236}">
                <a16:creationId xmlns:a16="http://schemas.microsoft.com/office/drawing/2014/main" id="{87F450BE-8D71-4F2F-8BEC-E807C97F34F9}"/>
              </a:ext>
            </a:extLst>
          </p:cNvPr>
          <p:cNvPicPr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" r="30072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</p:spPr>
      </p:pic>
      <p:pic>
        <p:nvPicPr>
          <p:cNvPr id="25603" name="Picture 6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GB" altLang="zh-TW" sz="2800" b="1">
                <a:solidFill>
                  <a:srgbClr val="000000"/>
                </a:solidFill>
                <a:ea typeface="新細明體" charset="-120"/>
                <a:cs typeface="Tahoma" pitchFamily="34" charset="0"/>
              </a:rPr>
              <a:t>Main aims for the MDST workshop</a:t>
            </a:r>
            <a:br>
              <a:rPr lang="en-GB" altLang="zh-TW" sz="2800" b="1">
                <a:solidFill>
                  <a:srgbClr val="000000"/>
                </a:solidFill>
                <a:latin typeface="Tahoma" pitchFamily="34" charset="0"/>
                <a:ea typeface="新細明體" charset="-120"/>
                <a:cs typeface="Tahoma" pitchFamily="34" charset="0"/>
              </a:rPr>
            </a:br>
            <a:endParaRPr lang="en-GB" altLang="zh-TW" sz="2800">
              <a:solidFill>
                <a:srgbClr val="000000"/>
              </a:solidFill>
              <a:ea typeface="新細明體" charset="-12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 marL="457200" indent="-457200">
              <a:buFont typeface="Georgia" pitchFamily="18" charset="0"/>
              <a:buAutoNum type="arabicPeriod"/>
            </a:pPr>
            <a:r>
              <a:rPr lang="en-GB" altLang="zh-TW" sz="200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experiment with creating a multilingual digital story collaboratively. </a:t>
            </a:r>
            <a:endParaRPr lang="en-US" sz="20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en-GB" altLang="zh-TW" sz="2000">
              <a:solidFill>
                <a:srgbClr val="00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en-GB" altLang="zh-TW" sz="2000">
                <a:solidFill>
                  <a:srgbClr val="000000"/>
                </a:solidFill>
                <a:latin typeface="Tahoma" pitchFamily="34" charset="0"/>
                <a:ea typeface="新細明體" charset="-120"/>
                <a:cs typeface="Tahoma" pitchFamily="34" charset="0"/>
              </a:rPr>
              <a:t>To learn how to use a digital tool to tell an intercultural story on the theme of </a:t>
            </a:r>
            <a:r>
              <a:rPr lang="en-GB" altLang="zh-TW" sz="2000" i="1">
                <a:solidFill>
                  <a:srgbClr val="000000"/>
                </a:solidFill>
                <a:latin typeface="Tahoma" pitchFamily="34" charset="0"/>
                <a:ea typeface="新細明體" charset="-120"/>
                <a:cs typeface="Tahoma" pitchFamily="34" charset="0"/>
              </a:rPr>
              <a:t>Our Planet.</a:t>
            </a:r>
            <a:endParaRPr lang="en-GB" altLang="zh-TW" sz="2000">
              <a:solidFill>
                <a:srgbClr val="000000"/>
              </a:solidFill>
              <a:latin typeface="Tahoma" pitchFamily="34" charset="0"/>
              <a:ea typeface="新細明體" charset="-120"/>
              <a:cs typeface="Tahoma" pitchFamily="34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en-GB" altLang="zh-TW" sz="2000">
              <a:solidFill>
                <a:srgbClr val="000000"/>
              </a:solidFill>
              <a:latin typeface="Tahoma" pitchFamily="34" charset="0"/>
              <a:ea typeface="新細明體" charset="-120"/>
              <a:cs typeface="Tahoma" pitchFamily="34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en-GB" altLang="zh-TW" sz="2000">
                <a:solidFill>
                  <a:srgbClr val="000000"/>
                </a:solidFill>
                <a:latin typeface="Tahoma" pitchFamily="34" charset="0"/>
                <a:ea typeface="新細明體" charset="-120"/>
                <a:cs typeface="Tahoma" pitchFamily="34" charset="0"/>
              </a:rPr>
              <a:t>To reflect upon the process and potential for using MDST in your school environment. </a:t>
            </a:r>
            <a:endParaRPr lang="en-GB" altLang="zh-TW" sz="2000">
              <a:solidFill>
                <a:srgbClr val="000000"/>
              </a:solidFill>
              <a:ea typeface="新細明體" charset="-12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13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79650" y="260351"/>
            <a:ext cx="7772400" cy="658813"/>
          </a:xfrm>
        </p:spPr>
        <p:txBody>
          <a:bodyPr/>
          <a:lstStyle/>
          <a:p>
            <a:pPr algn="ctr"/>
            <a:r>
              <a:rPr lang="en-US" altLang="zh-TW" sz="3200" b="1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Object-Based Activity</a:t>
            </a:r>
          </a:p>
        </p:txBody>
      </p:sp>
      <p:sp>
        <p:nvSpPr>
          <p:cNvPr id="48131" name="Rectangle 3"/>
          <p:cNvSpPr>
            <a:spLocks noGrp="1" noChangeAspect="1" noChangeArrowheads="1"/>
          </p:cNvSpPr>
          <p:nvPr>
            <p:ph type="body" idx="4294967295"/>
          </p:nvPr>
        </p:nvSpPr>
        <p:spPr>
          <a:xfrm>
            <a:off x="803082" y="981076"/>
            <a:ext cx="10837628" cy="5544269"/>
          </a:xfrm>
        </p:spPr>
        <p:txBody>
          <a:bodyPr/>
          <a:lstStyle/>
          <a:p>
            <a:pPr marL="0" indent="0">
              <a:buNone/>
            </a:pPr>
            <a:r>
              <a:rPr lang="en-GB" altLang="zh-TW" sz="2000" dirty="0">
                <a:latin typeface="Tahoma" panose="020B0604030504040204" pitchFamily="34" charset="0"/>
                <a:ea typeface="新細明體" charset="-120"/>
                <a:cs typeface="Tahoma" panose="020B0604030504040204" pitchFamily="34" charset="0"/>
              </a:rPr>
              <a:t>Artefacts ‘can link literacy, multimodality and material culture together by focussing the lens on meaning making that is situated and material’ (</a:t>
            </a:r>
            <a:r>
              <a:rPr lang="en-GB" altLang="zh-TW" sz="2000" dirty="0" err="1">
                <a:latin typeface="Tahoma" panose="020B0604030504040204" pitchFamily="34" charset="0"/>
                <a:ea typeface="新細明體" charset="-120"/>
                <a:cs typeface="Tahoma" panose="020B0604030504040204" pitchFamily="34" charset="0"/>
              </a:rPr>
              <a:t>Pahl</a:t>
            </a:r>
            <a:r>
              <a:rPr lang="en-GB" altLang="zh-TW" sz="2000" dirty="0">
                <a:latin typeface="Tahoma" panose="020B0604030504040204" pitchFamily="34" charset="0"/>
                <a:ea typeface="新細明體" charset="-120"/>
                <a:cs typeface="Tahoma" panose="020B0604030504040204" pitchFamily="34" charset="0"/>
              </a:rPr>
              <a:t> &amp; </a:t>
            </a:r>
            <a:r>
              <a:rPr lang="en-GB" altLang="zh-TW" sz="2000" dirty="0" err="1">
                <a:latin typeface="Tahoma" panose="020B0604030504040204" pitchFamily="34" charset="0"/>
                <a:ea typeface="新細明體" charset="-120"/>
                <a:cs typeface="Tahoma" panose="020B0604030504040204" pitchFamily="34" charset="0"/>
              </a:rPr>
              <a:t>Rowsell</a:t>
            </a:r>
            <a:r>
              <a:rPr lang="en-GB" altLang="zh-TW" sz="2000" dirty="0">
                <a:latin typeface="Tahoma" panose="020B0604030504040204" pitchFamily="34" charset="0"/>
                <a:ea typeface="新細明體" charset="-120"/>
                <a:cs typeface="Tahoma" panose="020B0604030504040204" pitchFamily="34" charset="0"/>
              </a:rPr>
              <a:t>, 2012).</a:t>
            </a:r>
          </a:p>
          <a:p>
            <a:pPr marL="0" indent="0">
              <a:buNone/>
            </a:pPr>
            <a:endParaRPr lang="zh-TW" altLang="en-US" sz="2000" dirty="0">
              <a:latin typeface="Tahoma" panose="020B0604030504040204" pitchFamily="34" charset="0"/>
              <a:ea typeface="新細明體" charset="-12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altLang="zh-TW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stories can your object bring out?</a:t>
            </a:r>
          </a:p>
          <a:p>
            <a:pPr marL="762000" indent="-762000">
              <a:buNone/>
            </a:pPr>
            <a:r>
              <a:rPr lang="en-US" altLang="zh-TW" sz="2400" dirty="0">
                <a:ea typeface="新細明體" charset="-120"/>
              </a:rPr>
              <a:t>  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4367213" y="4149726"/>
            <a:ext cx="2952750" cy="1223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dirty="0"/>
              <a:t>Object</a:t>
            </a: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V="1">
            <a:off x="7104063" y="4076701"/>
            <a:ext cx="7921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6600825" y="5300663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 flipH="1" flipV="1">
            <a:off x="3863976" y="4292601"/>
            <a:ext cx="79216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 flipH="1">
            <a:off x="3863975" y="5084763"/>
            <a:ext cx="647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7608889" y="3357563"/>
            <a:ext cx="1800225" cy="7921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7896226" y="4724400"/>
            <a:ext cx="1800225" cy="1079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2782889" y="3716339"/>
            <a:ext cx="1368425" cy="6492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2640013" y="4941888"/>
            <a:ext cx="1295400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45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210542"/>
            <a:ext cx="7772400" cy="1143000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Artefacts relating to ‘Our Planet’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861" y="1628799"/>
            <a:ext cx="11068216" cy="4644779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Drama-based activities (developed by </a:t>
            </a:r>
            <a:r>
              <a:rPr lang="en-GB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Chryso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Charalambous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Warm-up activity - name your object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Walk in the space - share the space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Position your object – explore others’ objects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 out facts – short interviews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Talk about objects – use two or more languages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B483-527D-498E-83C4-D6C94AE3E3F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5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210542"/>
            <a:ext cx="7772400" cy="1143000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Camera shots and angles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715" y="1353543"/>
            <a:ext cx="10869433" cy="524380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B483-527D-498E-83C4-D6C94AE3E3F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3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87" y="274638"/>
            <a:ext cx="10583186" cy="850106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Taking still photographs with iPads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545" y="1124744"/>
            <a:ext cx="10466567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Take two still images of your partner with their object but exclude their faces.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Capture your partner being proud of their object or as if they want to communicate something important about their object.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Capture your partner protecting their object.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BC00FD04-EDBC-4BB1-B117-CC5CA5901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729" y="2904692"/>
            <a:ext cx="3262619" cy="379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69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87" y="210542"/>
            <a:ext cx="10518913" cy="1143000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Filming with iPads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205" y="1353542"/>
            <a:ext cx="10518913" cy="513472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Filming activity:</a:t>
            </a:r>
          </a:p>
          <a:p>
            <a:pPr mar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Repeat the final activity from the drama work ‘talking about objects’ and this time film your partner.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Playback the recording and check for visual and sound quality.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B483-527D-498E-83C4-D6C94AE3E3F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752184" y="35730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Landscape mode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7392144" y="3685674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918" y="3140968"/>
            <a:ext cx="2917186" cy="194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89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61" y="274638"/>
            <a:ext cx="10750162" cy="850106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Storyboarding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178" y="1268760"/>
            <a:ext cx="10638845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Use the template to complete a storyboard with a sequence of short scenes based on at least one of your objects:</a:t>
            </a:r>
          </a:p>
          <a:p>
            <a:pPr marL="0" indent="0">
              <a:buNone/>
            </a:pPr>
            <a:endParaRPr lang="en-GB" altLang="zh-TW" dirty="0">
              <a:ea typeface="新細明體" charset="-12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Share ideas about the theme of </a:t>
            </a:r>
            <a:r>
              <a:rPr lang="en-GB" altLang="zh-TW" i="1" dirty="0">
                <a:ea typeface="新細明體" charset="-120"/>
                <a:cs typeface="Tahoma" panose="020B0604030504040204" pitchFamily="34" charset="0"/>
              </a:rPr>
              <a:t>Our Planet </a:t>
            </a: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and how you can represent the main message. 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Discuss the overall narrative sequence of 6-8 frames.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Decide on the potential setting for each frame.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Develop a short script for each frame in a language other than English.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On location – decide on camera shots and angles.</a:t>
            </a:r>
          </a:p>
          <a:p>
            <a:pPr marL="514350" indent="-514350">
              <a:buFont typeface="+mj-lt"/>
              <a:buAutoNum type="arabicPeriod"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Create your storyboard in small groups.</a:t>
            </a:r>
          </a:p>
        </p:txBody>
      </p:sp>
    </p:spTree>
    <p:extLst>
      <p:ext uri="{BB962C8B-B14F-4D97-AF65-F5344CB8AC3E}">
        <p14:creationId xmlns:p14="http://schemas.microsoft.com/office/powerpoint/2010/main" val="4237974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36608"/>
              </p:ext>
            </p:extLst>
          </p:nvPr>
        </p:nvGraphicFramePr>
        <p:xfrm>
          <a:off x="437322" y="1859427"/>
          <a:ext cx="3753678" cy="1516282"/>
        </p:xfrm>
        <a:graphic>
          <a:graphicData uri="http://schemas.openxmlformats.org/drawingml/2006/table">
            <a:tbl>
              <a:tblPr/>
              <a:tblGrid>
                <a:gridCol w="3753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7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Shot no.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24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itchFamily="-107" charset="0"/>
                          <a:cs typeface="Arial" panose="020B0604020202020204" pitchFamily="34" charset="0"/>
                        </a:rPr>
                        <a:t>Audio texts /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itchFamily="-107" charset="0"/>
                          <a:cs typeface="Arial" panose="020B0604020202020204" pitchFamily="34" charset="0"/>
                        </a:rPr>
                        <a:t>Sound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itchFamily="-107" charset="0"/>
                          <a:cs typeface="Arial" panose="020B0604020202020204" pitchFamily="34" charset="0"/>
                        </a:rPr>
                        <a:t> effects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37322" y="215900"/>
            <a:ext cx="3753678" cy="157581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Times" charset="0"/>
              </a:rPr>
              <a:t>Script</a:t>
            </a:r>
            <a:br>
              <a:rPr lang="en-US" sz="1000" b="1" dirty="0">
                <a:solidFill>
                  <a:srgbClr val="000000"/>
                </a:solidFill>
                <a:latin typeface="Times" charset="0"/>
              </a:rPr>
            </a:br>
            <a:r>
              <a:rPr lang="en-US" sz="2400" dirty="0">
                <a:solidFill>
                  <a:srgbClr val="000000"/>
                </a:solidFill>
                <a:latin typeface="Times" charset="0"/>
              </a:rPr>
              <a:t> </a:t>
            </a:r>
          </a:p>
          <a:p>
            <a:pPr algn="ctr" eaLnBrk="0" fontAlgn="base" hangingPunct="0">
              <a:spcBef>
                <a:spcPct val="3000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" charset="0"/>
            </a:endParaRPr>
          </a:p>
          <a:p>
            <a:pPr algn="ctr" eaLnBrk="0" fontAlgn="base" hangingPunct="0">
              <a:spcBef>
                <a:spcPct val="3000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498387"/>
              </p:ext>
            </p:extLst>
          </p:nvPr>
        </p:nvGraphicFramePr>
        <p:xfrm>
          <a:off x="437322" y="4752976"/>
          <a:ext cx="11171582" cy="1924051"/>
        </p:xfrm>
        <a:graphic>
          <a:graphicData uri="http://schemas.openxmlformats.org/drawingml/2006/table">
            <a:tbl>
              <a:tblPr/>
              <a:tblGrid>
                <a:gridCol w="5464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6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Image/video  description: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Image/video 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 (subtitles):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419600" y="215900"/>
            <a:ext cx="7189304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7322" y="3505200"/>
            <a:ext cx="3753678" cy="1066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5625" y="3526795"/>
            <a:ext cx="12987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100" b="1" dirty="0">
                <a:solidFill>
                  <a:srgbClr val="000000"/>
                </a:solidFill>
                <a:latin typeface="Times" charset="0"/>
              </a:rPr>
              <a:t>Camera directions</a:t>
            </a:r>
          </a:p>
        </p:txBody>
      </p:sp>
    </p:spTree>
    <p:extLst>
      <p:ext uri="{BB962C8B-B14F-4D97-AF65-F5344CB8AC3E}">
        <p14:creationId xmlns:p14="http://schemas.microsoft.com/office/powerpoint/2010/main" val="4272233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43" y="274638"/>
            <a:ext cx="11123874" cy="706090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Filming on 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82" y="1124744"/>
            <a:ext cx="10766066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Film activity:</a:t>
            </a:r>
          </a:p>
          <a:p>
            <a:pPr marL="0" indent="0">
              <a:buNone/>
            </a:pPr>
            <a:endParaRPr lang="en-GB" altLang="zh-TW" dirty="0">
              <a:ea typeface="新細明體" charset="-120"/>
              <a:cs typeface="Tahoma" panose="020B0604030504040204" pitchFamily="34" charset="0"/>
            </a:endParaRPr>
          </a:p>
          <a:p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Decide on roles for the filming process (these may change around). </a:t>
            </a:r>
          </a:p>
          <a:p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Collect props and resources for filming as well as your objects. </a:t>
            </a: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Check on lighting and sound in the selected locations.</a:t>
            </a: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Decide on camera shots and angles for each frame or moving image.</a:t>
            </a: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Be economical on filming and delete all unnecessary shots and film footage. </a:t>
            </a: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Complete all filming for your 3-minute digital story.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00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958" y="274638"/>
            <a:ext cx="10654748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Task 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99" y="1144988"/>
            <a:ext cx="10956898" cy="5452364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ea typeface="新細明體" charset="-120"/>
                <a:cs typeface="Tahoma" panose="020B0604030504040204" pitchFamily="34" charset="0"/>
              </a:rPr>
              <a:t>Film Brief</a:t>
            </a:r>
            <a:r>
              <a:rPr lang="en-GB" dirty="0">
                <a:ea typeface="新細明體" charset="-120"/>
                <a:cs typeface="Tahoma" panose="020B0604030504040204" pitchFamily="34" charset="0"/>
              </a:rPr>
              <a:t>:</a:t>
            </a:r>
          </a:p>
          <a:p>
            <a:pPr marL="0" indent="0">
              <a:buNone/>
            </a:pPr>
            <a:r>
              <a:rPr lang="en-GB" b="1" dirty="0">
                <a:ea typeface="新細明體" charset="-120"/>
                <a:cs typeface="Tahoma" panose="020B0604030504040204" pitchFamily="34" charset="0"/>
              </a:rPr>
              <a:t>Complete a 3-minute bi- or multi- lingual digital story in the target language(s) with English subtitles</a:t>
            </a:r>
            <a:r>
              <a:rPr lang="en-GB" dirty="0">
                <a:ea typeface="新細明體" charset="-120"/>
                <a:cs typeface="Tahoma" panose="020B0604030504040204" pitchFamily="34" charset="0"/>
              </a:rPr>
              <a:t>.</a:t>
            </a: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Work with the theme </a:t>
            </a:r>
            <a:r>
              <a:rPr lang="en-GB" b="1" i="1" dirty="0">
                <a:ea typeface="新細明體" charset="-120"/>
                <a:cs typeface="Tahoma" panose="020B0604030504040204" pitchFamily="34" charset="0"/>
              </a:rPr>
              <a:t>Our Planet</a:t>
            </a:r>
            <a:r>
              <a:rPr lang="en-GB" dirty="0">
                <a:ea typeface="新細明體" charset="-120"/>
                <a:cs typeface="Tahoma" panose="020B0604030504040204" pitchFamily="34" charset="0"/>
              </a:rPr>
              <a:t> and decide how you can represent the main message.</a:t>
            </a:r>
          </a:p>
          <a:p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r>
              <a:rPr lang="en-GB" altLang="zh-TW" dirty="0">
                <a:ea typeface="新細明體" charset="-120"/>
                <a:cs typeface="Tahoma" panose="020B0604030504040204" pitchFamily="34" charset="0"/>
              </a:rPr>
              <a:t>Base your digital story on at least one of your objects.</a:t>
            </a:r>
          </a:p>
          <a:p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r>
              <a:rPr lang="en-GB" dirty="0">
                <a:ea typeface="新細明體" charset="-120"/>
                <a:cs typeface="Tahoma" panose="020B0604030504040204" pitchFamily="34" charset="0"/>
              </a:rPr>
              <a:t>Create 8 different shots/scenes to tell your story. </a:t>
            </a: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74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Final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82" y="1340768"/>
            <a:ext cx="10726309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ea typeface="新細明體" charset="-120"/>
                <a:cs typeface="Tahoma" panose="020B0604030504040204" pitchFamily="34" charset="0"/>
              </a:rPr>
              <a:t>A 3-minute collaborative multilingual digital story representing unity in multilingualism on the theme </a:t>
            </a:r>
            <a:r>
              <a:rPr lang="en-GB" i="1" dirty="0">
                <a:ea typeface="新細明體" charset="-120"/>
                <a:cs typeface="Tahoma" panose="020B0604030504040204" pitchFamily="34" charset="0"/>
              </a:rPr>
              <a:t>Our Planet.</a:t>
            </a: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Searching Green Painters: Season-II - Ambassador report - Our Actions -  Tunza Eco Generation">
            <a:extLst>
              <a:ext uri="{FF2B5EF4-FFF2-40B4-BE49-F238E27FC236}">
                <a16:creationId xmlns:a16="http://schemas.microsoft.com/office/drawing/2014/main" id="{C59F21D6-1BD8-4C59-8662-62C47783DB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526" y="2393343"/>
            <a:ext cx="5632948" cy="3737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810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58741" y="116633"/>
            <a:ext cx="10853530" cy="1872209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1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GB" sz="3100" b="1" dirty="0">
                <a:solidFill>
                  <a:srgbClr val="C00000"/>
                </a:solidFill>
              </a:rPr>
              <a:t>Practical post-production MDST workshop</a:t>
            </a:r>
            <a:br>
              <a:rPr lang="en-GB" sz="3100" b="1" dirty="0">
                <a:solidFill>
                  <a:srgbClr val="C00000"/>
                </a:solidFill>
              </a:rPr>
            </a:br>
            <a:br>
              <a:rPr lang="en-GB" sz="3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dirty="0"/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b="1" i="1" dirty="0">
              <a:solidFill>
                <a:srgbClr val="8E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63552" y="492882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Mirela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Dumic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Yu-</a:t>
            </a:r>
            <a:r>
              <a:rPr lang="en-GB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Chiao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Chung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412" y="1628535"/>
            <a:ext cx="4653895" cy="330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Film production and editing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816" y="1340767"/>
            <a:ext cx="10343984" cy="51521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err="1"/>
              <a:t>iMove</a:t>
            </a:r>
            <a:r>
              <a:rPr lang="en-GB" dirty="0"/>
              <a:t> for iPad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It enables you to create a short film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i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i="1" dirty="0"/>
              <a:t>You can assemble video clips and still photos, add music and sound effects, record a voiceover, add subtitles, and apply filters or a theme to add a professional look and feel.</a:t>
            </a:r>
            <a:endParaRPr lang="en-GB" dirty="0"/>
          </a:p>
          <a:p>
            <a:pPr marL="0" indent="0" algn="ctr">
              <a:lnSpc>
                <a:spcPct val="150000"/>
              </a:lnSpc>
              <a:buNone/>
            </a:pPr>
            <a:endParaRPr lang="en-GB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GB" b="1" dirty="0"/>
              <a:t>Simple intuitive interface: Let’s learn together!</a:t>
            </a:r>
          </a:p>
          <a:p>
            <a:endParaRPr lang="en-GB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107" y="1340767"/>
            <a:ext cx="1008112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17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29600" cy="114300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Film production and editing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664" y="1089329"/>
            <a:ext cx="11338560" cy="55579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We’ll learn how to:</a:t>
            </a:r>
          </a:p>
          <a:p>
            <a:pPr lvl="0"/>
            <a:r>
              <a:rPr lang="en-GB" sz="1800" dirty="0"/>
              <a:t>Create a </a:t>
            </a:r>
            <a:r>
              <a:rPr lang="en-GB" sz="1800" b="1" dirty="0"/>
              <a:t>Movie Project</a:t>
            </a:r>
          </a:p>
          <a:p>
            <a:pPr lvl="0"/>
            <a:r>
              <a:rPr lang="en-GB" sz="1800" b="1" dirty="0"/>
              <a:t>Import video clips and photos</a:t>
            </a:r>
            <a:r>
              <a:rPr lang="en-GB" sz="1800" dirty="0"/>
              <a:t> from Photo Library</a:t>
            </a:r>
            <a:endParaRPr lang="en-GB" sz="1800" b="1" dirty="0"/>
          </a:p>
          <a:p>
            <a:pPr lvl="0"/>
            <a:r>
              <a:rPr lang="en-GB" sz="1800" b="1" dirty="0"/>
              <a:t>Undo / redo </a:t>
            </a:r>
            <a:r>
              <a:rPr lang="en-GB" sz="1800" dirty="0"/>
              <a:t>an action during editing</a:t>
            </a:r>
            <a:endParaRPr lang="en-GB" sz="1800" b="1" dirty="0"/>
          </a:p>
          <a:p>
            <a:pPr lvl="0"/>
            <a:r>
              <a:rPr lang="en-GB" sz="1800" b="1" dirty="0"/>
              <a:t>Arrange video clips and photos</a:t>
            </a:r>
            <a:r>
              <a:rPr lang="en-GB" sz="1800" dirty="0"/>
              <a:t> on the timeline</a:t>
            </a:r>
            <a:endParaRPr lang="en-GB" sz="1800" b="1" dirty="0"/>
          </a:p>
          <a:p>
            <a:pPr lvl="1"/>
            <a:r>
              <a:rPr lang="en-GB" sz="1800" dirty="0"/>
              <a:t>Trim a video clip or photo (change duration on the screen, remove unwanted sections)</a:t>
            </a:r>
            <a:endParaRPr lang="en-GB" sz="1800" b="1" dirty="0"/>
          </a:p>
          <a:p>
            <a:pPr lvl="1"/>
            <a:r>
              <a:rPr lang="en-GB" sz="1800" dirty="0"/>
              <a:t>Remove a clip / photo from the project</a:t>
            </a:r>
            <a:endParaRPr lang="en-GB" sz="1800" b="1" dirty="0"/>
          </a:p>
          <a:p>
            <a:pPr lvl="0"/>
            <a:r>
              <a:rPr lang="en-GB" sz="1800" dirty="0"/>
              <a:t>Adjust the </a:t>
            </a:r>
            <a:r>
              <a:rPr lang="en-GB" sz="1800" b="1" dirty="0"/>
              <a:t>movement of photos </a:t>
            </a:r>
            <a:r>
              <a:rPr lang="en-GB" sz="1800" dirty="0"/>
              <a:t>(zoom in / out) and speed of video clips</a:t>
            </a:r>
            <a:endParaRPr lang="en-GB" sz="1800" b="1" dirty="0"/>
          </a:p>
          <a:p>
            <a:pPr lvl="0"/>
            <a:r>
              <a:rPr lang="en-GB" sz="1800" dirty="0"/>
              <a:t>Apply </a:t>
            </a:r>
            <a:r>
              <a:rPr lang="en-GB" sz="1800" b="1" dirty="0"/>
              <a:t>filters </a:t>
            </a:r>
            <a:r>
              <a:rPr lang="en-GB" sz="1800" dirty="0"/>
              <a:t>– cinematic touch (black &amp;white, change colour) </a:t>
            </a:r>
            <a:endParaRPr lang="en-GB" sz="1800" b="1" dirty="0"/>
          </a:p>
          <a:p>
            <a:pPr lvl="0"/>
            <a:r>
              <a:rPr lang="en-GB" sz="1800" dirty="0"/>
              <a:t>Insert and arrange </a:t>
            </a:r>
            <a:r>
              <a:rPr lang="en-GB" sz="1800" b="1" dirty="0"/>
              <a:t>audio clips</a:t>
            </a:r>
          </a:p>
          <a:p>
            <a:pPr lvl="1"/>
            <a:r>
              <a:rPr lang="en-GB" sz="1800" dirty="0"/>
              <a:t>Record voiceover directly into the project</a:t>
            </a:r>
            <a:endParaRPr lang="en-GB" sz="1800" b="1" dirty="0"/>
          </a:p>
          <a:p>
            <a:pPr lvl="1"/>
            <a:r>
              <a:rPr lang="en-GB" sz="1800" dirty="0"/>
              <a:t>Add music and sound effects</a:t>
            </a:r>
            <a:endParaRPr lang="en-GB" sz="1800" b="1" dirty="0"/>
          </a:p>
          <a:p>
            <a:pPr lvl="1"/>
            <a:r>
              <a:rPr lang="en-GB" sz="1800" dirty="0"/>
              <a:t>Adjust audio (volume)</a:t>
            </a:r>
            <a:endParaRPr lang="en-GB" sz="1800" b="1" dirty="0"/>
          </a:p>
          <a:p>
            <a:pPr lvl="0"/>
            <a:r>
              <a:rPr lang="en-GB" sz="1800" dirty="0"/>
              <a:t>Add </a:t>
            </a:r>
            <a:r>
              <a:rPr lang="en-GB" sz="1800" b="1" dirty="0"/>
              <a:t>subtitles/translation </a:t>
            </a:r>
            <a:r>
              <a:rPr lang="en-GB" sz="1800" dirty="0"/>
              <a:t>and </a:t>
            </a:r>
            <a:r>
              <a:rPr lang="en-GB" sz="1800" b="1" dirty="0"/>
              <a:t>credits</a:t>
            </a:r>
          </a:p>
          <a:p>
            <a:pPr lvl="0"/>
            <a:r>
              <a:rPr lang="en-GB" sz="1800" b="1" dirty="0"/>
              <a:t>Upload </a:t>
            </a:r>
            <a:r>
              <a:rPr lang="en-GB" sz="1800" dirty="0"/>
              <a:t>your film into a shared folder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03151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3325" y="116633"/>
            <a:ext cx="10925092" cy="1872209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1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GB" sz="3100" b="1" dirty="0">
                <a:solidFill>
                  <a:srgbClr val="C00000"/>
                </a:solidFill>
              </a:rPr>
              <a:t>Showcase and Implementing MDST in your classroom</a:t>
            </a:r>
            <a:br>
              <a:rPr lang="en-GB" sz="3100" b="1" dirty="0">
                <a:solidFill>
                  <a:srgbClr val="C00000"/>
                </a:solidFill>
              </a:rPr>
            </a:br>
            <a:br>
              <a:rPr lang="en-GB" sz="3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dirty="0"/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2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b="1" i="1" dirty="0">
              <a:solidFill>
                <a:srgbClr val="8E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63552" y="4928823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848" y="1661636"/>
            <a:ext cx="5004328" cy="375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32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837" y="274638"/>
            <a:ext cx="10670651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Implementing MDST in your classroom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569" y="1137037"/>
            <a:ext cx="10432111" cy="5460315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ea typeface="新細明體" charset="-120"/>
                <a:cs typeface="Tahoma" panose="020B0604030504040204" pitchFamily="34" charset="0"/>
              </a:rPr>
              <a:t>Reflection and discussion about strategies and classroom principles and practices with MDST.</a:t>
            </a: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ea typeface="新細明體" charset="-12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837" y="2517270"/>
            <a:ext cx="4862575" cy="36487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028" y="2517270"/>
            <a:ext cx="4596820" cy="364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14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797</Words>
  <Application>Microsoft Office PowerPoint</Application>
  <PresentationFormat>Widescreen</PresentationFormat>
  <Paragraphs>119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Tahoma</vt:lpstr>
      <vt:lpstr>Times</vt:lpstr>
      <vt:lpstr>Times New Roman</vt:lpstr>
      <vt:lpstr>Office Theme</vt:lpstr>
      <vt:lpstr>        Practical pre-production and production MDST workshop      </vt:lpstr>
      <vt:lpstr>Main aims for the MDST workshop </vt:lpstr>
      <vt:lpstr>Object-Based Activity</vt:lpstr>
      <vt:lpstr>Artefacts relating to ‘Our Planet’</vt:lpstr>
      <vt:lpstr>Camera shots and angles</vt:lpstr>
      <vt:lpstr>Taking still photographs with iPads </vt:lpstr>
      <vt:lpstr>Filming with iPads</vt:lpstr>
      <vt:lpstr>Storyboarding</vt:lpstr>
      <vt:lpstr>PowerPoint Presentation</vt:lpstr>
      <vt:lpstr>Filming on location</vt:lpstr>
      <vt:lpstr>Task Sheet</vt:lpstr>
      <vt:lpstr>Final Product</vt:lpstr>
      <vt:lpstr>       Practical post-production MDST workshop      </vt:lpstr>
      <vt:lpstr>Film production and editing</vt:lpstr>
      <vt:lpstr>Film production and editing</vt:lpstr>
      <vt:lpstr>       Showcase and Implementing MDST in your classroom      </vt:lpstr>
      <vt:lpstr>Implementing MDST in your classroom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Macleroy</dc:creator>
  <cp:lastModifiedBy>Vicky Macleroy</cp:lastModifiedBy>
  <cp:revision>12</cp:revision>
  <dcterms:created xsi:type="dcterms:W3CDTF">2021-02-14T10:39:38Z</dcterms:created>
  <dcterms:modified xsi:type="dcterms:W3CDTF">2021-02-14T11:38:20Z</dcterms:modified>
</cp:coreProperties>
</file>