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80" r:id="rId2"/>
    <p:sldId id="450" r:id="rId3"/>
    <p:sldId id="451" r:id="rId4"/>
    <p:sldId id="452" r:id="rId5"/>
    <p:sldId id="453" r:id="rId6"/>
    <p:sldId id="466" r:id="rId7"/>
    <p:sldId id="464" r:id="rId8"/>
    <p:sldId id="465" r:id="rId9"/>
    <p:sldId id="455" r:id="rId10"/>
    <p:sldId id="467" r:id="rId11"/>
    <p:sldId id="457" r:id="rId12"/>
    <p:sldId id="463" r:id="rId13"/>
    <p:sldId id="471" r:id="rId14"/>
    <p:sldId id="470" r:id="rId15"/>
    <p:sldId id="469"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55" autoAdjust="0"/>
    <p:restoredTop sz="94660"/>
  </p:normalViewPr>
  <p:slideViewPr>
    <p:cSldViewPr>
      <p:cViewPr varScale="1">
        <p:scale>
          <a:sx n="93" d="100"/>
          <a:sy n="93" d="100"/>
        </p:scale>
        <p:origin x="1075" y="101"/>
      </p:cViewPr>
      <p:guideLst>
        <p:guide orient="horz" pos="2160"/>
        <p:guide pos="288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9F1113-D065-4A4C-914F-863A73D85115}" type="datetimeFigureOut">
              <a:rPr lang="en-GB" smtClean="0"/>
              <a:t>14/02/2021</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B8F96DC-A9FF-4BDB-B510-3A1CFA9AE78F}" type="slidenum">
              <a:rPr lang="en-GB" smtClean="0"/>
              <a:t>‹#›</a:t>
            </a:fld>
            <a:endParaRPr lang="en-GB"/>
          </a:p>
        </p:txBody>
      </p:sp>
    </p:spTree>
    <p:extLst>
      <p:ext uri="{BB962C8B-B14F-4D97-AF65-F5344CB8AC3E}">
        <p14:creationId xmlns:p14="http://schemas.microsoft.com/office/powerpoint/2010/main" val="18560143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lvl1pPr>
              <a:defRPr sz="2400">
                <a:solidFill>
                  <a:schemeClr val="tx1"/>
                </a:solidFill>
                <a:latin typeface="Times" pitchFamily="8" charset="0"/>
              </a:defRPr>
            </a:lvl1pPr>
            <a:lvl2pPr marL="742950" indent="-285750">
              <a:defRPr sz="2400">
                <a:solidFill>
                  <a:schemeClr val="tx1"/>
                </a:solidFill>
                <a:latin typeface="Times" pitchFamily="8" charset="0"/>
              </a:defRPr>
            </a:lvl2pPr>
            <a:lvl3pPr marL="1143000" indent="-228600">
              <a:defRPr sz="2400">
                <a:solidFill>
                  <a:schemeClr val="tx1"/>
                </a:solidFill>
                <a:latin typeface="Times" pitchFamily="8" charset="0"/>
              </a:defRPr>
            </a:lvl3pPr>
            <a:lvl4pPr marL="1600200" indent="-228600">
              <a:defRPr sz="2400">
                <a:solidFill>
                  <a:schemeClr val="tx1"/>
                </a:solidFill>
                <a:latin typeface="Times" pitchFamily="8" charset="0"/>
              </a:defRPr>
            </a:lvl4pPr>
            <a:lvl5pPr marL="2057400" indent="-228600">
              <a:defRPr sz="2400">
                <a:solidFill>
                  <a:schemeClr val="tx1"/>
                </a:solidFill>
                <a:latin typeface="Times" pitchFamily="8" charset="0"/>
              </a:defRPr>
            </a:lvl5pPr>
            <a:lvl6pPr marL="2514600" indent="-228600" eaLnBrk="0" fontAlgn="base" hangingPunct="0">
              <a:spcBef>
                <a:spcPct val="0"/>
              </a:spcBef>
              <a:spcAft>
                <a:spcPct val="0"/>
              </a:spcAft>
              <a:defRPr sz="2400">
                <a:solidFill>
                  <a:schemeClr val="tx1"/>
                </a:solidFill>
                <a:latin typeface="Times" pitchFamily="8" charset="0"/>
              </a:defRPr>
            </a:lvl6pPr>
            <a:lvl7pPr marL="2971800" indent="-228600" eaLnBrk="0" fontAlgn="base" hangingPunct="0">
              <a:spcBef>
                <a:spcPct val="0"/>
              </a:spcBef>
              <a:spcAft>
                <a:spcPct val="0"/>
              </a:spcAft>
              <a:defRPr sz="2400">
                <a:solidFill>
                  <a:schemeClr val="tx1"/>
                </a:solidFill>
                <a:latin typeface="Times" pitchFamily="8" charset="0"/>
              </a:defRPr>
            </a:lvl7pPr>
            <a:lvl8pPr marL="3429000" indent="-228600" eaLnBrk="0" fontAlgn="base" hangingPunct="0">
              <a:spcBef>
                <a:spcPct val="0"/>
              </a:spcBef>
              <a:spcAft>
                <a:spcPct val="0"/>
              </a:spcAft>
              <a:defRPr sz="2400">
                <a:solidFill>
                  <a:schemeClr val="tx1"/>
                </a:solidFill>
                <a:latin typeface="Times" pitchFamily="8" charset="0"/>
              </a:defRPr>
            </a:lvl8pPr>
            <a:lvl9pPr marL="3886200" indent="-228600" eaLnBrk="0" fontAlgn="base" hangingPunct="0">
              <a:spcBef>
                <a:spcPct val="0"/>
              </a:spcBef>
              <a:spcAft>
                <a:spcPct val="0"/>
              </a:spcAft>
              <a:defRPr sz="2400">
                <a:solidFill>
                  <a:schemeClr val="tx1"/>
                </a:solidFill>
                <a:latin typeface="Times" pitchFamily="8" charset="0"/>
              </a:defRPr>
            </a:lvl9pPr>
          </a:lstStyle>
          <a:p>
            <a:fld id="{06670CA8-3D59-41E0-B2EC-1A1056AD8FB2}" type="slidenum">
              <a:rPr lang="en-US" sz="1200" smtClean="0">
                <a:solidFill>
                  <a:prstClr val="black"/>
                </a:solidFill>
                <a:latin typeface="Times New Roman" pitchFamily="18" charset="0"/>
              </a:rPr>
              <a:pPr/>
              <a:t>1</a:t>
            </a:fld>
            <a:endParaRPr lang="en-US" sz="1200" dirty="0">
              <a:solidFill>
                <a:prstClr val="black"/>
              </a:solidFill>
              <a:latin typeface="Times New Roman" pitchFamily="18" charset="0"/>
            </a:endParaRPr>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p:spPr>
        <p:txBody>
          <a:bodyPr/>
          <a:lstStyle/>
          <a:p>
            <a:pPr eaLnBrk="1" hangingPunct="1"/>
            <a:endParaRPr lang="en-GB" dirty="0"/>
          </a:p>
        </p:txBody>
      </p:sp>
    </p:spTree>
    <p:extLst>
      <p:ext uri="{BB962C8B-B14F-4D97-AF65-F5344CB8AC3E}">
        <p14:creationId xmlns:p14="http://schemas.microsoft.com/office/powerpoint/2010/main" val="37009189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B3722E0-4D2D-6F47-AEB7-A642BDCC9DBF}" type="slidenum">
              <a:rPr lang="en-US">
                <a:solidFill>
                  <a:prstClr val="black"/>
                </a:solidFill>
              </a:rPr>
              <a:pPr/>
              <a:t>14</a:t>
            </a:fld>
            <a:endParaRPr lang="en-US" dirty="0">
              <a:solidFill>
                <a:prstClr val="black"/>
              </a:solidFill>
            </a:endParaRPr>
          </a:p>
        </p:txBody>
      </p:sp>
      <p:sp>
        <p:nvSpPr>
          <p:cNvPr id="262146" name="Rectangle 2"/>
          <p:cNvSpPr>
            <a:spLocks noGrp="1" noRot="1" noChangeAspect="1" noChangeArrowheads="1" noTextEdit="1"/>
          </p:cNvSpPr>
          <p:nvPr>
            <p:ph type="sldImg"/>
          </p:nvPr>
        </p:nvSpPr>
        <p:spPr>
          <a:ln/>
        </p:spPr>
      </p:sp>
      <p:sp>
        <p:nvSpPr>
          <p:cNvPr id="262147" name="Rectangle 3"/>
          <p:cNvSpPr>
            <a:spLocks noGrp="1" noChangeArrowheads="1"/>
          </p:cNvSpPr>
          <p:nvPr>
            <p:ph type="body" idx="1"/>
          </p:nvPr>
        </p:nvSpPr>
        <p:spPr/>
        <p:txBody>
          <a:bodyPr/>
          <a:lstStyle/>
          <a:p>
            <a:r>
              <a:rPr lang="en-US" dirty="0"/>
              <a:t>Talk through</a:t>
            </a:r>
          </a:p>
        </p:txBody>
      </p:sp>
    </p:spTree>
    <p:extLst>
      <p:ext uri="{BB962C8B-B14F-4D97-AF65-F5344CB8AC3E}">
        <p14:creationId xmlns:p14="http://schemas.microsoft.com/office/powerpoint/2010/main" val="34528096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AF32FBC1-C4C1-4A16-9F53-DE5C8A9F0F77}" type="datetimeFigureOut">
              <a:rPr lang="en-GB" smtClean="0"/>
              <a:t>14/02/2021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EDA61B7-7452-4AC9-B8AD-1A377D9A919D}" type="slidenum">
              <a:rPr lang="en-GB" smtClean="0"/>
              <a:t>‹#›</a:t>
            </a:fld>
            <a:endParaRPr lang="en-GB"/>
          </a:p>
        </p:txBody>
      </p:sp>
    </p:spTree>
    <p:extLst>
      <p:ext uri="{BB962C8B-B14F-4D97-AF65-F5344CB8AC3E}">
        <p14:creationId xmlns:p14="http://schemas.microsoft.com/office/powerpoint/2010/main" val="3468783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AF32FBC1-C4C1-4A16-9F53-DE5C8A9F0F77}" type="datetimeFigureOut">
              <a:rPr lang="en-GB" smtClean="0"/>
              <a:t>14/02/2021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EDA61B7-7452-4AC9-B8AD-1A377D9A919D}" type="slidenum">
              <a:rPr lang="en-GB" smtClean="0"/>
              <a:t>‹#›</a:t>
            </a:fld>
            <a:endParaRPr lang="en-GB"/>
          </a:p>
        </p:txBody>
      </p:sp>
    </p:spTree>
    <p:extLst>
      <p:ext uri="{BB962C8B-B14F-4D97-AF65-F5344CB8AC3E}">
        <p14:creationId xmlns:p14="http://schemas.microsoft.com/office/powerpoint/2010/main" val="15257107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F32FBC1-C4C1-4A16-9F53-DE5C8A9F0F77}" type="datetimeFigureOut">
              <a:rPr lang="en-GB" smtClean="0"/>
              <a:t>14/02/2021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EDA61B7-7452-4AC9-B8AD-1A377D9A919D}" type="slidenum">
              <a:rPr lang="en-GB" smtClean="0"/>
              <a:t>‹#›</a:t>
            </a:fld>
            <a:endParaRPr lang="en-GB"/>
          </a:p>
        </p:txBody>
      </p:sp>
    </p:spTree>
    <p:extLst>
      <p:ext uri="{BB962C8B-B14F-4D97-AF65-F5344CB8AC3E}">
        <p14:creationId xmlns:p14="http://schemas.microsoft.com/office/powerpoint/2010/main" val="4244993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AF32FBC1-C4C1-4A16-9F53-DE5C8A9F0F77}" type="datetimeFigureOut">
              <a:rPr lang="en-GB" smtClean="0"/>
              <a:t>14/02/2021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EDA61B7-7452-4AC9-B8AD-1A377D9A919D}" type="slidenum">
              <a:rPr lang="en-GB" smtClean="0"/>
              <a:t>‹#›</a:t>
            </a:fld>
            <a:endParaRPr lang="en-GB"/>
          </a:p>
        </p:txBody>
      </p:sp>
    </p:spTree>
    <p:extLst>
      <p:ext uri="{BB962C8B-B14F-4D97-AF65-F5344CB8AC3E}">
        <p14:creationId xmlns:p14="http://schemas.microsoft.com/office/powerpoint/2010/main" val="15956964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AF32FBC1-C4C1-4A16-9F53-DE5C8A9F0F77}" type="datetimeFigureOut">
              <a:rPr lang="en-GB" smtClean="0"/>
              <a:t>14/02/2021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EDA61B7-7452-4AC9-B8AD-1A377D9A919D}" type="slidenum">
              <a:rPr lang="en-GB" smtClean="0"/>
              <a:t>‹#›</a:t>
            </a:fld>
            <a:endParaRPr lang="en-GB"/>
          </a:p>
        </p:txBody>
      </p:sp>
    </p:spTree>
    <p:extLst>
      <p:ext uri="{BB962C8B-B14F-4D97-AF65-F5344CB8AC3E}">
        <p14:creationId xmlns:p14="http://schemas.microsoft.com/office/powerpoint/2010/main" val="36682818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AF32FBC1-C4C1-4A16-9F53-DE5C8A9F0F77}" type="datetimeFigureOut">
              <a:rPr lang="en-GB" smtClean="0"/>
              <a:t>14/02/2021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EDA61B7-7452-4AC9-B8AD-1A377D9A919D}" type="slidenum">
              <a:rPr lang="en-GB" smtClean="0"/>
              <a:t>‹#›</a:t>
            </a:fld>
            <a:endParaRPr lang="en-GB"/>
          </a:p>
        </p:txBody>
      </p:sp>
    </p:spTree>
    <p:extLst>
      <p:ext uri="{BB962C8B-B14F-4D97-AF65-F5344CB8AC3E}">
        <p14:creationId xmlns:p14="http://schemas.microsoft.com/office/powerpoint/2010/main" val="38930744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F32FBC1-C4C1-4A16-9F53-DE5C8A9F0F77}" type="datetimeFigureOut">
              <a:rPr lang="en-GB" smtClean="0"/>
              <a:t>14/02/2021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EDA61B7-7452-4AC9-B8AD-1A377D9A919D}" type="slidenum">
              <a:rPr lang="en-GB" smtClean="0"/>
              <a:t>‹#›</a:t>
            </a:fld>
            <a:endParaRPr lang="en-GB"/>
          </a:p>
        </p:txBody>
      </p:sp>
    </p:spTree>
    <p:extLst>
      <p:ext uri="{BB962C8B-B14F-4D97-AF65-F5344CB8AC3E}">
        <p14:creationId xmlns:p14="http://schemas.microsoft.com/office/powerpoint/2010/main" val="16249019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F32FBC1-C4C1-4A16-9F53-DE5C8A9F0F77}" type="datetimeFigureOut">
              <a:rPr lang="en-GB" smtClean="0"/>
              <a:t>14/02/2021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EDA61B7-7452-4AC9-B8AD-1A377D9A919D}" type="slidenum">
              <a:rPr lang="en-GB" smtClean="0"/>
              <a:t>‹#›</a:t>
            </a:fld>
            <a:endParaRPr lang="en-GB"/>
          </a:p>
        </p:txBody>
      </p:sp>
    </p:spTree>
    <p:extLst>
      <p:ext uri="{BB962C8B-B14F-4D97-AF65-F5344CB8AC3E}">
        <p14:creationId xmlns:p14="http://schemas.microsoft.com/office/powerpoint/2010/main" val="39823712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F32FBC1-C4C1-4A16-9F53-DE5C8A9F0F77}" type="datetimeFigureOut">
              <a:rPr lang="en-GB" smtClean="0"/>
              <a:t>14/02/2021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EDA61B7-7452-4AC9-B8AD-1A377D9A919D}" type="slidenum">
              <a:rPr lang="en-GB" smtClean="0"/>
              <a:t>‹#›</a:t>
            </a:fld>
            <a:endParaRPr lang="en-GB"/>
          </a:p>
        </p:txBody>
      </p:sp>
    </p:spTree>
    <p:extLst>
      <p:ext uri="{BB962C8B-B14F-4D97-AF65-F5344CB8AC3E}">
        <p14:creationId xmlns:p14="http://schemas.microsoft.com/office/powerpoint/2010/main" val="8705208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AF32FBC1-C4C1-4A16-9F53-DE5C8A9F0F77}" type="datetimeFigureOut">
              <a:rPr lang="en-GB" smtClean="0"/>
              <a:t>14/02/2021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EDA61B7-7452-4AC9-B8AD-1A377D9A919D}" type="slidenum">
              <a:rPr lang="en-GB" smtClean="0"/>
              <a:t>‹#›</a:t>
            </a:fld>
            <a:endParaRPr lang="en-GB"/>
          </a:p>
        </p:txBody>
      </p:sp>
    </p:spTree>
    <p:extLst>
      <p:ext uri="{BB962C8B-B14F-4D97-AF65-F5344CB8AC3E}">
        <p14:creationId xmlns:p14="http://schemas.microsoft.com/office/powerpoint/2010/main" val="14439453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AF32FBC1-C4C1-4A16-9F53-DE5C8A9F0F77}" type="datetimeFigureOut">
              <a:rPr lang="en-GB" smtClean="0"/>
              <a:t>14/02/2021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EDA61B7-7452-4AC9-B8AD-1A377D9A919D}" type="slidenum">
              <a:rPr lang="en-GB" smtClean="0"/>
              <a:t>‹#›</a:t>
            </a:fld>
            <a:endParaRPr lang="en-GB"/>
          </a:p>
        </p:txBody>
      </p:sp>
    </p:spTree>
    <p:extLst>
      <p:ext uri="{BB962C8B-B14F-4D97-AF65-F5344CB8AC3E}">
        <p14:creationId xmlns:p14="http://schemas.microsoft.com/office/powerpoint/2010/main" val="42417258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6" name="Rectangle 6"/>
          <p:cNvSpPr>
            <a:spLocks noGrp="1" noChangeArrowheads="1"/>
          </p:cNvSpPr>
          <p:nvPr>
            <p:ph type="sldNum" sz="quarter" idx="12"/>
          </p:nvPr>
        </p:nvSpPr>
        <p:spPr>
          <a:ln/>
        </p:spPr>
        <p:txBody>
          <a:bodyPr/>
          <a:lstStyle>
            <a:lvl1pPr>
              <a:defRPr/>
            </a:lvl1pPr>
          </a:lstStyle>
          <a:p>
            <a:pPr>
              <a:defRPr/>
            </a:pPr>
            <a:fld id="{F430E7C6-EAE2-4E31-898B-AF5ADD82F66A}" type="slidenum">
              <a:rPr lang="en-US">
                <a:solidFill>
                  <a:srgbClr val="000000"/>
                </a:solidFill>
              </a:rPr>
              <a:pPr>
                <a:defRPr/>
              </a:pPr>
              <a:t>‹#›</a:t>
            </a:fld>
            <a:endParaRPr lang="en-US" sz="1200">
              <a:solidFill>
                <a:srgbClr val="000000"/>
              </a:solidFill>
            </a:endParaRPr>
          </a:p>
        </p:txBody>
      </p:sp>
      <p:pic>
        <p:nvPicPr>
          <p:cNvPr id="7" name="Picture 6"/>
          <p:cNvPicPr>
            <a:picLocks noChangeAspect="1"/>
          </p:cNvPicPr>
          <p:nvPr userDrawn="1"/>
        </p:nvPicPr>
        <p:blipFill rotWithShape="1">
          <a:blip r:embed="rId2"/>
          <a:srcRect t="22217"/>
          <a:stretch/>
        </p:blipFill>
        <p:spPr>
          <a:xfrm>
            <a:off x="395536" y="5701700"/>
            <a:ext cx="8283986" cy="1093400"/>
          </a:xfrm>
          <a:prstGeom prst="rect">
            <a:avLst/>
          </a:prstGeom>
        </p:spPr>
      </p:pic>
      <p:pic>
        <p:nvPicPr>
          <p:cNvPr id="8" name="Picture 7"/>
          <p:cNvPicPr>
            <a:picLocks noChangeAspect="1"/>
          </p:cNvPicPr>
          <p:nvPr userDrawn="1"/>
        </p:nvPicPr>
        <p:blipFill>
          <a:blip r:embed="rId3"/>
          <a:stretch>
            <a:fillRect/>
          </a:stretch>
        </p:blipFill>
        <p:spPr>
          <a:xfrm>
            <a:off x="26367" y="0"/>
            <a:ext cx="8858256" cy="823031"/>
          </a:xfrm>
          <a:prstGeom prst="rect">
            <a:avLst/>
          </a:prstGeom>
        </p:spPr>
      </p:pic>
    </p:spTree>
    <p:extLst>
      <p:ext uri="{BB962C8B-B14F-4D97-AF65-F5344CB8AC3E}">
        <p14:creationId xmlns:p14="http://schemas.microsoft.com/office/powerpoint/2010/main" val="34067162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32FBC1-C4C1-4A16-9F53-DE5C8A9F0F77}" type="datetimeFigureOut">
              <a:rPr lang="en-GB" smtClean="0"/>
              <a:t>14/02/2021</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DA61B7-7452-4AC9-B8AD-1A377D9A919D}" type="slidenum">
              <a:rPr lang="en-GB" smtClean="0"/>
              <a:t>‹#›</a:t>
            </a:fld>
            <a:endParaRPr lang="en-GB"/>
          </a:p>
        </p:txBody>
      </p:sp>
    </p:spTree>
    <p:extLst>
      <p:ext uri="{BB962C8B-B14F-4D97-AF65-F5344CB8AC3E}">
        <p14:creationId xmlns:p14="http://schemas.microsoft.com/office/powerpoint/2010/main" val="22722665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www.microsoft.com/en-gb/download/details.aspx?id=11132"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vimeo.com/221884826" TargetMode="Externa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goldsmithsmdst.wordpress.com/" TargetMode="External"/><Relationship Id="rId1" Type="http://schemas.openxmlformats.org/officeDocument/2006/relationships/slideLayout" Target="../slideLayouts/slideLayout2.xml"/><Relationship Id="rId4" Type="http://schemas.openxmlformats.org/officeDocument/2006/relationships/hyperlink" Target="https://goldsmithsmdst.wordpress.com/handboo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idx="4294967295"/>
          </p:nvPr>
        </p:nvSpPr>
        <p:spPr>
          <a:xfrm>
            <a:off x="539552" y="476673"/>
            <a:ext cx="8280920" cy="1512168"/>
          </a:xfrm>
        </p:spPr>
        <p:txBody>
          <a:bodyPr>
            <a:normAutofit fontScale="90000"/>
          </a:bodyPr>
          <a:lstStyle/>
          <a:p>
            <a:br>
              <a:rPr lang="en-GB" sz="3600" b="1" dirty="0">
                <a:solidFill>
                  <a:srgbClr val="C00000"/>
                </a:solidFill>
                <a:latin typeface="Calibri" panose="020F0502020204030204" pitchFamily="34" charset="0"/>
              </a:rPr>
            </a:br>
            <a:br>
              <a:rPr lang="en-GB" sz="3600" b="1" dirty="0">
                <a:solidFill>
                  <a:srgbClr val="C00000"/>
                </a:solidFill>
                <a:latin typeface="Calibri" panose="020F0502020204030204" pitchFamily="34" charset="0"/>
              </a:rPr>
            </a:br>
            <a:br>
              <a:rPr lang="en-GB" sz="1800" b="1" dirty="0">
                <a:solidFill>
                  <a:srgbClr val="C00000"/>
                </a:solidFill>
                <a:latin typeface="Tahoma" panose="020B0604030504040204" pitchFamily="34" charset="0"/>
                <a:ea typeface="Tahoma" panose="020B0604030504040204" pitchFamily="34" charset="0"/>
                <a:cs typeface="Tahoma" panose="020B0604030504040204" pitchFamily="34" charset="0"/>
              </a:rPr>
            </a:br>
            <a:r>
              <a:rPr lang="en-GB" sz="2700" b="1" dirty="0">
                <a:latin typeface="Tahoma" panose="020B0604030504040204" pitchFamily="34" charset="0"/>
                <a:ea typeface="Tahoma" panose="020B0604030504040204" pitchFamily="34" charset="0"/>
                <a:cs typeface="Tahoma" panose="020B0604030504040204" pitchFamily="34" charset="0"/>
              </a:rPr>
              <a:t>Migrating Texts: Adaptation and Translation </a:t>
            </a:r>
            <a:r>
              <a:rPr lang="en-GB" sz="3100" b="1" dirty="0">
                <a:solidFill>
                  <a:srgbClr val="C00000"/>
                </a:solidFill>
                <a:latin typeface="Tahoma" panose="020B0604030504040204" pitchFamily="34" charset="0"/>
                <a:ea typeface="Tahoma" panose="020B0604030504040204" pitchFamily="34" charset="0"/>
                <a:cs typeface="Tahoma" panose="020B0604030504040204" pitchFamily="34" charset="0"/>
              </a:rPr>
              <a:t>Multilingual digital storytelling workshop</a:t>
            </a:r>
            <a:r>
              <a:rPr lang="en-GB" sz="3100" b="1" dirty="0">
                <a:solidFill>
                  <a:srgbClr val="8E0000"/>
                </a:solidFill>
                <a:latin typeface="Tahoma" panose="020B0604030504040204" pitchFamily="34" charset="0"/>
                <a:ea typeface="Tahoma" panose="020B0604030504040204" pitchFamily="34" charset="0"/>
                <a:cs typeface="Tahoma" panose="020B0604030504040204" pitchFamily="34" charset="0"/>
              </a:rPr>
              <a:t> </a:t>
            </a:r>
            <a:br>
              <a:rPr lang="en-GB" sz="3100" b="1" dirty="0">
                <a:solidFill>
                  <a:srgbClr val="C00000"/>
                </a:solidFill>
                <a:latin typeface="Tahoma" panose="020B0604030504040204" pitchFamily="34" charset="0"/>
                <a:ea typeface="Tahoma" panose="020B0604030504040204" pitchFamily="34" charset="0"/>
                <a:cs typeface="Tahoma" panose="020B0604030504040204" pitchFamily="34" charset="0"/>
              </a:rPr>
            </a:br>
            <a:br>
              <a:rPr lang="en-GB" sz="3100" dirty="0">
                <a:latin typeface="Tahoma" panose="020B0604030504040204" pitchFamily="34" charset="0"/>
                <a:ea typeface="Tahoma" panose="020B0604030504040204" pitchFamily="34" charset="0"/>
                <a:cs typeface="Tahoma" panose="020B0604030504040204" pitchFamily="34" charset="0"/>
              </a:rPr>
            </a:br>
            <a:br>
              <a:rPr lang="en-GB" sz="2000" dirty="0"/>
            </a:br>
            <a:br>
              <a:rPr lang="en-GB" sz="2000" b="1" i="1" dirty="0">
                <a:solidFill>
                  <a:schemeClr val="tx1"/>
                </a:solidFill>
                <a:latin typeface="Tahoma" panose="020B0604030504040204" pitchFamily="34" charset="0"/>
                <a:ea typeface="Tahoma" panose="020B0604030504040204" pitchFamily="34" charset="0"/>
                <a:cs typeface="Tahoma" panose="020B0604030504040204" pitchFamily="34" charset="0"/>
              </a:rPr>
            </a:br>
            <a:br>
              <a:rPr lang="en-GB" sz="2000" b="1" i="1" dirty="0">
                <a:solidFill>
                  <a:schemeClr val="tx1"/>
                </a:solidFill>
                <a:latin typeface="Tahoma" panose="020B0604030504040204" pitchFamily="34" charset="0"/>
                <a:ea typeface="Tahoma" panose="020B0604030504040204" pitchFamily="34" charset="0"/>
                <a:cs typeface="Tahoma" panose="020B0604030504040204" pitchFamily="34" charset="0"/>
              </a:rPr>
            </a:br>
            <a:endParaRPr lang="en-US" sz="2000" b="1" i="1" dirty="0">
              <a:solidFill>
                <a:srgbClr val="8E0000"/>
              </a:solidFill>
              <a:latin typeface="Tahoma" pitchFamily="34" charset="0"/>
              <a:ea typeface="Tahoma" panose="020B0604030504040204" pitchFamily="34" charset="0"/>
              <a:cs typeface="Tahoma" panose="020B0604030504040204" pitchFamily="34" charset="0"/>
            </a:endParaRPr>
          </a:p>
        </p:txBody>
      </p:sp>
      <p:sp>
        <p:nvSpPr>
          <p:cNvPr id="3" name="Rectangle 2"/>
          <p:cNvSpPr/>
          <p:nvPr/>
        </p:nvSpPr>
        <p:spPr>
          <a:xfrm>
            <a:off x="539552" y="5157192"/>
            <a:ext cx="7704856" cy="646331"/>
          </a:xfrm>
          <a:prstGeom prst="rect">
            <a:avLst/>
          </a:prstGeom>
        </p:spPr>
        <p:txBody>
          <a:bodyPr wrap="square">
            <a:spAutoFit/>
          </a:bodyPr>
          <a:lstStyle/>
          <a:p>
            <a:pPr algn="ctr"/>
            <a:r>
              <a:rPr lang="en-GB" dirty="0" err="1">
                <a:latin typeface="Tahoma" panose="020B0604030504040204" pitchFamily="34" charset="0"/>
                <a:ea typeface="Tahoma" panose="020B0604030504040204" pitchFamily="34" charset="0"/>
                <a:cs typeface="Tahoma" panose="020B0604030504040204" pitchFamily="34" charset="0"/>
              </a:rPr>
              <a:t>Mirela</a:t>
            </a:r>
            <a:r>
              <a:rPr lang="en-GB" dirty="0">
                <a:latin typeface="Tahoma" panose="020B0604030504040204" pitchFamily="34" charset="0"/>
                <a:ea typeface="Tahoma" panose="020B0604030504040204" pitchFamily="34" charset="0"/>
                <a:cs typeface="Tahoma" panose="020B0604030504040204" pitchFamily="34" charset="0"/>
              </a:rPr>
              <a:t> </a:t>
            </a:r>
            <a:r>
              <a:rPr lang="en-GB" dirty="0" err="1">
                <a:latin typeface="Tahoma" panose="020B0604030504040204" pitchFamily="34" charset="0"/>
                <a:ea typeface="Tahoma" panose="020B0604030504040204" pitchFamily="34" charset="0"/>
                <a:cs typeface="Tahoma" panose="020B0604030504040204" pitchFamily="34" charset="0"/>
              </a:rPr>
              <a:t>Dumić</a:t>
            </a:r>
            <a:r>
              <a:rPr lang="en-GB" dirty="0">
                <a:latin typeface="Tahoma" panose="020B0604030504040204" pitchFamily="34" charset="0"/>
                <a:ea typeface="Tahoma" panose="020B0604030504040204" pitchFamily="34" charset="0"/>
                <a:cs typeface="Tahoma" panose="020B0604030504040204" pitchFamily="34" charset="0"/>
              </a:rPr>
              <a:t>, International School of London, London</a:t>
            </a:r>
          </a:p>
          <a:p>
            <a:pPr algn="ctr"/>
            <a:r>
              <a:rPr lang="en-GB" dirty="0">
                <a:latin typeface="Tahoma" panose="020B0604030504040204" pitchFamily="34" charset="0"/>
                <a:ea typeface="Tahoma" panose="020B0604030504040204" pitchFamily="34" charset="0"/>
                <a:cs typeface="Tahoma" panose="020B0604030504040204" pitchFamily="34" charset="0"/>
              </a:rPr>
              <a:t>Dr Vicky Macleroy, Goldsmiths, University of London </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17948" y="1556792"/>
            <a:ext cx="5148064" cy="3432043"/>
          </a:xfrm>
          <a:prstGeom prst="rect">
            <a:avLst/>
          </a:prstGeom>
        </p:spPr>
      </p:pic>
    </p:spTree>
    <p:extLst>
      <p:ext uri="{BB962C8B-B14F-4D97-AF65-F5344CB8AC3E}">
        <p14:creationId xmlns:p14="http://schemas.microsoft.com/office/powerpoint/2010/main" val="13052989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a:xfrm>
            <a:off x="684213" y="333374"/>
            <a:ext cx="7772400" cy="791369"/>
          </a:xfrm>
        </p:spPr>
        <p:txBody>
          <a:bodyPr>
            <a:noAutofit/>
          </a:bodyPr>
          <a:lstStyle/>
          <a:p>
            <a:pPr algn="ctr"/>
            <a:r>
              <a:rPr lang="en-GB" altLang="zh-TW" sz="3200" b="1" dirty="0">
                <a:solidFill>
                  <a:srgbClr val="C00000"/>
                </a:solidFill>
                <a:latin typeface="Tahoma" pitchFamily="34" charset="0"/>
                <a:ea typeface="新細明體" charset="-120"/>
                <a:cs typeface="Tahoma" pitchFamily="34" charset="0"/>
              </a:rPr>
              <a:t>Main aims for the workshop</a:t>
            </a:r>
            <a:br>
              <a:rPr lang="en-GB" altLang="zh-TW" sz="3200" b="1" dirty="0">
                <a:solidFill>
                  <a:srgbClr val="C00000"/>
                </a:solidFill>
                <a:latin typeface="Tahoma" pitchFamily="34" charset="0"/>
                <a:ea typeface="新細明體" charset="-120"/>
                <a:cs typeface="Tahoma" pitchFamily="34" charset="0"/>
              </a:rPr>
            </a:br>
            <a:endParaRPr lang="en-GB" altLang="zh-TW" sz="3200" dirty="0">
              <a:solidFill>
                <a:srgbClr val="C00000"/>
              </a:solidFill>
              <a:ea typeface="新細明體" charset="-120"/>
              <a:cs typeface="Tahoma" pitchFamily="34" charset="0"/>
            </a:endParaRPr>
          </a:p>
        </p:txBody>
      </p:sp>
      <p:sp>
        <p:nvSpPr>
          <p:cNvPr id="3" name="Content Placeholder 2"/>
          <p:cNvSpPr>
            <a:spLocks noGrp="1"/>
          </p:cNvSpPr>
          <p:nvPr>
            <p:ph idx="1"/>
          </p:nvPr>
        </p:nvSpPr>
        <p:spPr>
          <a:xfrm>
            <a:off x="539552" y="4347745"/>
            <a:ext cx="8147248" cy="2373729"/>
          </a:xfrm>
        </p:spPr>
        <p:txBody>
          <a:bodyPr>
            <a:normAutofit/>
          </a:bodyPr>
          <a:lstStyle/>
          <a:p>
            <a:pPr marL="457200" indent="-457200">
              <a:buClrTx/>
              <a:buFont typeface="Georgia" pitchFamily="18" charset="0"/>
              <a:buAutoNum type="arabicPeriod"/>
            </a:pPr>
            <a:r>
              <a:rPr lang="en-GB" altLang="zh-TW" sz="2400" dirty="0">
                <a:latin typeface="Tahoma" pitchFamily="34" charset="0"/>
                <a:ea typeface="Tahoma" panose="020B0604030504040204" pitchFamily="34" charset="0"/>
                <a:cs typeface="Tahoma" panose="020B0604030504040204" pitchFamily="34" charset="0"/>
              </a:rPr>
              <a:t>To experiment with adapting and translating a story. </a:t>
            </a:r>
            <a:endParaRPr lang="en-US" sz="2400" dirty="0">
              <a:latin typeface="Tahoma" panose="020B0604030504040204" pitchFamily="34" charset="0"/>
              <a:ea typeface="Tahoma" panose="020B0604030504040204" pitchFamily="34" charset="0"/>
              <a:cs typeface="Tahoma" panose="020B0604030504040204" pitchFamily="34" charset="0"/>
            </a:endParaRPr>
          </a:p>
          <a:p>
            <a:pPr marL="457200" indent="-457200">
              <a:buClrTx/>
              <a:buFont typeface="Georgia" pitchFamily="18" charset="0"/>
              <a:buAutoNum type="arabicPeriod"/>
            </a:pPr>
            <a:endParaRPr lang="en-GB" altLang="zh-TW" sz="2400" dirty="0">
              <a:latin typeface="Tahoma" pitchFamily="34" charset="0"/>
              <a:ea typeface="Tahoma" panose="020B0604030504040204" pitchFamily="34" charset="0"/>
              <a:cs typeface="Tahoma" panose="020B0604030504040204" pitchFamily="34" charset="0"/>
            </a:endParaRPr>
          </a:p>
          <a:p>
            <a:pPr marL="457200" indent="-457200">
              <a:buClrTx/>
              <a:buFont typeface="Georgia" pitchFamily="18" charset="0"/>
              <a:buAutoNum type="arabicPeriod"/>
            </a:pPr>
            <a:r>
              <a:rPr lang="en-GB" altLang="zh-TW" sz="2400" dirty="0">
                <a:latin typeface="Tahoma" pitchFamily="34" charset="0"/>
                <a:ea typeface="新細明體" charset="-120"/>
                <a:cs typeface="Tahoma" pitchFamily="34" charset="0"/>
              </a:rPr>
              <a:t>To learn how to use a digital tool to tell a story. </a:t>
            </a:r>
          </a:p>
          <a:p>
            <a:pPr marL="457200" indent="-457200">
              <a:buClrTx/>
              <a:buFont typeface="Georgia" pitchFamily="18" charset="0"/>
              <a:buAutoNum type="arabicPeriod"/>
            </a:pPr>
            <a:endParaRPr lang="en-GB" altLang="zh-TW" sz="2400" dirty="0">
              <a:latin typeface="Tahoma" pitchFamily="34" charset="0"/>
              <a:ea typeface="新細明體" charset="-120"/>
              <a:cs typeface="Tahoma" pitchFamily="34" charset="0"/>
            </a:endParaRPr>
          </a:p>
          <a:p>
            <a:pPr marL="457200" indent="-457200">
              <a:buClrTx/>
              <a:buFont typeface="Georgia" pitchFamily="18" charset="0"/>
              <a:buAutoNum type="arabicPeriod"/>
            </a:pPr>
            <a:r>
              <a:rPr lang="en-GB" altLang="zh-TW" sz="2400" dirty="0">
                <a:latin typeface="Tahoma" pitchFamily="34" charset="0"/>
                <a:ea typeface="新細明體" charset="-120"/>
                <a:cs typeface="Tahoma" pitchFamily="34" charset="0"/>
              </a:rPr>
              <a:t>To reflect upon the process.</a:t>
            </a:r>
            <a:endParaRPr lang="en-GB" altLang="zh-TW" dirty="0">
              <a:ea typeface="新細明體" charset="-120"/>
              <a:cs typeface="Tahoma" pitchFamily="34" charset="0"/>
            </a:endParaRPr>
          </a:p>
        </p:txBody>
      </p:sp>
      <p:sp>
        <p:nvSpPr>
          <p:cNvPr id="25603" name="Slide Number Placeholder 3"/>
          <p:cNvSpPr>
            <a:spLocks noGrp="1"/>
          </p:cNvSpPr>
          <p:nvPr>
            <p:ph type="sldNum" sz="quarter" idx="12"/>
          </p:nvPr>
        </p:nvSpPr>
        <p:spPr>
          <a:noFill/>
          <a:ln>
            <a:miter lim="800000"/>
            <a:headEnd/>
            <a:tailEnd/>
          </a:ln>
        </p:spPr>
        <p:txBody>
          <a:bodyPr/>
          <a:lstStyle/>
          <a:p>
            <a:pPr fontAlgn="base">
              <a:spcBef>
                <a:spcPct val="0"/>
              </a:spcBef>
              <a:spcAft>
                <a:spcPct val="0"/>
              </a:spcAft>
            </a:pPr>
            <a:fld id="{AC96EF12-16C1-4433-B6C9-1FB45422836F}" type="slidenum">
              <a:rPr lang="en-US" altLang="zh-TW" smtClean="0">
                <a:ea typeface="新細明體" charset="-120"/>
              </a:rPr>
              <a:pPr fontAlgn="base">
                <a:spcBef>
                  <a:spcPct val="0"/>
                </a:spcBef>
                <a:spcAft>
                  <a:spcPct val="0"/>
                </a:spcAft>
              </a:pPr>
              <a:t>2</a:t>
            </a:fld>
            <a:endParaRPr lang="en-US" altLang="zh-TW" sz="1200">
              <a:ea typeface="新細明體" charset="-120"/>
            </a:endParaRPr>
          </a:p>
        </p:txBody>
      </p:sp>
      <p:pic>
        <p:nvPicPr>
          <p:cNvPr id="5"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495090" y="836712"/>
            <a:ext cx="4150645" cy="3112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21332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16632"/>
            <a:ext cx="7931224" cy="936104"/>
          </a:xfrm>
        </p:spPr>
        <p:txBody>
          <a:bodyPr>
            <a:normAutofit/>
          </a:bodyPr>
          <a:lstStyle/>
          <a:p>
            <a:r>
              <a:rPr lang="en-GB" altLang="en-US" sz="3200" b="1" i="1" dirty="0">
                <a:solidFill>
                  <a:srgbClr val="C00000"/>
                </a:solidFill>
                <a:latin typeface="Tahoma" panose="020B0604030504040204" pitchFamily="34" charset="0"/>
                <a:ea typeface="Tahoma" panose="020B0604030504040204" pitchFamily="34" charset="0"/>
                <a:cs typeface="Tahoma" panose="020B0604030504040204" pitchFamily="34" charset="0"/>
              </a:rPr>
              <a:t>Hedgehog’s Home </a:t>
            </a:r>
            <a:r>
              <a:rPr lang="en-GB" altLang="en-US" sz="3200" b="1" dirty="0">
                <a:solidFill>
                  <a:srgbClr val="C00000"/>
                </a:solidFill>
                <a:latin typeface="Tahoma" panose="020B0604030504040204" pitchFamily="34" charset="0"/>
                <a:ea typeface="Tahoma" panose="020B0604030504040204" pitchFamily="34" charset="0"/>
                <a:cs typeface="Tahoma" panose="020B0604030504040204" pitchFamily="34" charset="0"/>
              </a:rPr>
              <a:t>by </a:t>
            </a:r>
            <a:r>
              <a:rPr lang="en-GB" sz="3200" b="1" dirty="0" err="1">
                <a:solidFill>
                  <a:srgbClr val="C00000"/>
                </a:solidFill>
                <a:latin typeface="Tahoma" panose="020B0604030504040204" pitchFamily="34" charset="0"/>
                <a:ea typeface="Tahoma" panose="020B0604030504040204" pitchFamily="34" charset="0"/>
                <a:cs typeface="Tahoma" panose="020B0604030504040204" pitchFamily="34" charset="0"/>
              </a:rPr>
              <a:t>Branko</a:t>
            </a:r>
            <a:r>
              <a:rPr lang="en-GB" sz="3200" b="1" dirty="0">
                <a:solidFill>
                  <a:srgbClr val="C00000"/>
                </a:solidFill>
                <a:latin typeface="Tahoma" panose="020B0604030504040204" pitchFamily="34" charset="0"/>
                <a:ea typeface="Tahoma" panose="020B0604030504040204" pitchFamily="34" charset="0"/>
                <a:cs typeface="Tahoma" panose="020B0604030504040204" pitchFamily="34" charset="0"/>
              </a:rPr>
              <a:t> </a:t>
            </a:r>
            <a:r>
              <a:rPr lang="en-GB" sz="3200" b="1" dirty="0" err="1">
                <a:solidFill>
                  <a:srgbClr val="C00000"/>
                </a:solidFill>
                <a:latin typeface="Tahoma" panose="020B0604030504040204" pitchFamily="34" charset="0"/>
                <a:ea typeface="Tahoma" panose="020B0604030504040204" pitchFamily="34" charset="0"/>
                <a:cs typeface="Tahoma" panose="020B0604030504040204" pitchFamily="34" charset="0"/>
              </a:rPr>
              <a:t>Ćopić</a:t>
            </a:r>
            <a:endParaRPr lang="en-GB" sz="3200" b="1" dirty="0">
              <a:solidFill>
                <a:srgbClr val="C00000"/>
              </a:solidFill>
              <a:latin typeface="Tahoma" panose="020B0604030504040204" pitchFamily="34" charset="0"/>
              <a:ea typeface="Tahoma" panose="020B0604030504040204" pitchFamily="34" charset="0"/>
              <a:cs typeface="Tahoma" panose="020B0604030504040204" pitchFamily="34" charset="0"/>
            </a:endParaRPr>
          </a:p>
        </p:txBody>
      </p:sp>
      <p:sp>
        <p:nvSpPr>
          <p:cNvPr id="3" name="Content Placeholder 2"/>
          <p:cNvSpPr>
            <a:spLocks noGrp="1"/>
          </p:cNvSpPr>
          <p:nvPr>
            <p:ph idx="1"/>
          </p:nvPr>
        </p:nvSpPr>
        <p:spPr>
          <a:xfrm>
            <a:off x="251520" y="965098"/>
            <a:ext cx="5916164" cy="5560246"/>
          </a:xfrm>
        </p:spPr>
        <p:txBody>
          <a:bodyPr>
            <a:noAutofit/>
          </a:bodyPr>
          <a:lstStyle/>
          <a:p>
            <a:pPr marL="0" indent="0">
              <a:buNone/>
            </a:pPr>
            <a:r>
              <a:rPr lang="en-GB" sz="1800" dirty="0">
                <a:latin typeface="Tahoma" panose="020B0604030504040204" pitchFamily="34" charset="0"/>
                <a:ea typeface="Tahoma" panose="020B0604030504040204" pitchFamily="34" charset="0"/>
                <a:cs typeface="Tahoma" panose="020B0604030504040204" pitchFamily="34" charset="0"/>
              </a:rPr>
              <a:t>1. A story that crosses political divisions.</a:t>
            </a:r>
          </a:p>
          <a:p>
            <a:pPr marL="0" indent="0">
              <a:buNone/>
            </a:pPr>
            <a:endParaRPr lang="en-GB" sz="1800" dirty="0">
              <a:latin typeface="Tahoma" panose="020B0604030504040204" pitchFamily="34" charset="0"/>
              <a:ea typeface="Tahoma" panose="020B0604030504040204" pitchFamily="34" charset="0"/>
              <a:cs typeface="Tahoma" panose="020B0604030504040204" pitchFamily="34" charset="0"/>
            </a:endParaRPr>
          </a:p>
          <a:p>
            <a:pPr marL="0" indent="0">
              <a:buNone/>
            </a:pPr>
            <a:r>
              <a:rPr lang="en-GB" sz="1800" i="1" dirty="0">
                <a:latin typeface="Tahoma" panose="020B0604030504040204" pitchFamily="34" charset="0"/>
                <a:ea typeface="Tahoma" panose="020B0604030504040204" pitchFamily="34" charset="0"/>
                <a:cs typeface="Tahoma" panose="020B0604030504040204" pitchFamily="34" charset="0"/>
              </a:rPr>
              <a:t>Hedgehog's Home </a:t>
            </a:r>
            <a:r>
              <a:rPr lang="en-GB" sz="1800" dirty="0">
                <a:latin typeface="Tahoma" panose="020B0604030504040204" pitchFamily="34" charset="0"/>
                <a:ea typeface="Tahoma" panose="020B0604030504040204" pitchFamily="34" charset="0"/>
                <a:cs typeface="Tahoma" panose="020B0604030504040204" pitchFamily="34" charset="0"/>
              </a:rPr>
              <a:t>by </a:t>
            </a:r>
            <a:r>
              <a:rPr lang="en-GB" sz="1800" dirty="0" err="1">
                <a:latin typeface="Tahoma" panose="020B0604030504040204" pitchFamily="34" charset="0"/>
                <a:ea typeface="Tahoma" panose="020B0604030504040204" pitchFamily="34" charset="0"/>
                <a:cs typeface="Tahoma" panose="020B0604030504040204" pitchFamily="34" charset="0"/>
              </a:rPr>
              <a:t>Branko</a:t>
            </a:r>
            <a:r>
              <a:rPr lang="en-GB" sz="1800" dirty="0">
                <a:latin typeface="Tahoma" panose="020B0604030504040204" pitchFamily="34" charset="0"/>
                <a:ea typeface="Tahoma" panose="020B0604030504040204" pitchFamily="34" charset="0"/>
                <a:cs typeface="Tahoma" panose="020B0604030504040204" pitchFamily="34" charset="0"/>
              </a:rPr>
              <a:t> </a:t>
            </a:r>
            <a:r>
              <a:rPr lang="en-GB" sz="1800" dirty="0" err="1">
                <a:latin typeface="Tahoma" panose="020B0604030504040204" pitchFamily="34" charset="0"/>
                <a:ea typeface="Tahoma" panose="020B0604030504040204" pitchFamily="34" charset="0"/>
                <a:cs typeface="Tahoma" panose="020B0604030504040204" pitchFamily="34" charset="0"/>
              </a:rPr>
              <a:t>Ćopić</a:t>
            </a:r>
            <a:r>
              <a:rPr lang="en-GB" sz="1800" dirty="0">
                <a:latin typeface="Tahoma" panose="020B0604030504040204" pitchFamily="34" charset="0"/>
                <a:ea typeface="Tahoma" panose="020B0604030504040204" pitchFamily="34" charset="0"/>
                <a:cs typeface="Tahoma" panose="020B0604030504040204" pitchFamily="34" charset="0"/>
              </a:rPr>
              <a:t> (1915-1984) was first published in Yugoslavia in 1951. Born an ethnic Serb, he was one of the former Yugoslavia's best known and most popular writers for adults and children. This was a story that could be recited by almost every Yugoslav adult and child since it first appeared. Despite the recent Balkan wars it has survived to become part of the culture of the newly formed republics of the early 1990s and the book still remains on the Croatian school curriculum (Serbian language adapted for Croatian audience).</a:t>
            </a:r>
          </a:p>
          <a:p>
            <a:pPr marL="0" indent="0">
              <a:buNone/>
            </a:pPr>
            <a:endParaRPr lang="en-GB" sz="1800" dirty="0">
              <a:latin typeface="Tahoma" panose="020B0604030504040204" pitchFamily="34" charset="0"/>
              <a:ea typeface="Tahoma" panose="020B0604030504040204" pitchFamily="34" charset="0"/>
              <a:cs typeface="Tahoma" panose="020B0604030504040204" pitchFamily="34" charset="0"/>
            </a:endParaRPr>
          </a:p>
          <a:p>
            <a:pPr marL="0" indent="0">
              <a:buNone/>
            </a:pPr>
            <a:r>
              <a:rPr lang="en-GB" sz="1800" dirty="0">
                <a:latin typeface="Tahoma" panose="020B0604030504040204" pitchFamily="34" charset="0"/>
                <a:ea typeface="Tahoma" panose="020B0604030504040204" pitchFamily="34" charset="0"/>
                <a:cs typeface="Tahoma" panose="020B0604030504040204" pitchFamily="34" charset="0"/>
              </a:rPr>
              <a:t>2. A story that is a migrating text across languages and modes of production.</a:t>
            </a:r>
          </a:p>
          <a:p>
            <a:pPr marL="0" indent="0">
              <a:buNone/>
            </a:pPr>
            <a:endParaRPr lang="en-GB" sz="1800" dirty="0">
              <a:latin typeface="Tahoma" panose="020B0604030504040204" pitchFamily="34" charset="0"/>
              <a:ea typeface="Tahoma" panose="020B0604030504040204" pitchFamily="34" charset="0"/>
              <a:cs typeface="Tahoma" panose="020B0604030504040204" pitchFamily="34" charset="0"/>
            </a:endParaRPr>
          </a:p>
          <a:p>
            <a:pPr marL="0" indent="0">
              <a:buNone/>
            </a:pPr>
            <a:r>
              <a:rPr lang="en-GB" sz="1800" dirty="0">
                <a:latin typeface="Tahoma" panose="020B0604030504040204" pitchFamily="34" charset="0"/>
                <a:ea typeface="Tahoma" panose="020B0604030504040204" pitchFamily="34" charset="0"/>
                <a:cs typeface="Tahoma" panose="020B0604030504040204" pitchFamily="34" charset="0"/>
              </a:rPr>
              <a:t>3. A story that is a multilingual digital story in our project (Critical Connections II).</a:t>
            </a:r>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l="2817" t="-8146" r="4" b="12400"/>
          <a:stretch/>
        </p:blipFill>
        <p:spPr bwMode="auto">
          <a:xfrm>
            <a:off x="6167684" y="3933056"/>
            <a:ext cx="2825254" cy="2088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p:nvPr/>
        </p:nvPicPr>
        <p:blipFill>
          <a:blip r:embed="rId3" cstate="print">
            <a:extLst>
              <a:ext uri="{28A0092B-C50C-407E-A947-70E740481C1C}">
                <a14:useLocalDpi xmlns:a14="http://schemas.microsoft.com/office/drawing/2010/main" val="0"/>
              </a:ext>
            </a:extLst>
          </a:blip>
          <a:stretch>
            <a:fillRect/>
          </a:stretch>
        </p:blipFill>
        <p:spPr>
          <a:xfrm>
            <a:off x="6336196" y="1566811"/>
            <a:ext cx="2548730" cy="1728192"/>
          </a:xfrm>
          <a:prstGeom prst="rect">
            <a:avLst/>
          </a:prstGeom>
        </p:spPr>
      </p:pic>
    </p:spTree>
    <p:extLst>
      <p:ext uri="{BB962C8B-B14F-4D97-AF65-F5344CB8AC3E}">
        <p14:creationId xmlns:p14="http://schemas.microsoft.com/office/powerpoint/2010/main" val="31156102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88640"/>
            <a:ext cx="8219256" cy="548680"/>
          </a:xfrm>
        </p:spPr>
        <p:txBody>
          <a:bodyPr>
            <a:normAutofit/>
          </a:bodyPr>
          <a:lstStyle/>
          <a:p>
            <a:r>
              <a:rPr lang="en-GB" sz="2400" b="1" dirty="0">
                <a:solidFill>
                  <a:srgbClr val="C00000"/>
                </a:solidFill>
                <a:latin typeface="Tahoma" panose="020B0604030504040204" pitchFamily="34" charset="0"/>
                <a:ea typeface="Tahoma" panose="020B0604030504040204" pitchFamily="34" charset="0"/>
                <a:cs typeface="Tahoma" panose="020B0604030504040204" pitchFamily="34" charset="0"/>
              </a:rPr>
              <a:t>Hedgehog’s Home: Summary</a:t>
            </a:r>
          </a:p>
        </p:txBody>
      </p:sp>
      <p:sp>
        <p:nvSpPr>
          <p:cNvPr id="3" name="Content Placeholder 2"/>
          <p:cNvSpPr>
            <a:spLocks noGrp="1"/>
          </p:cNvSpPr>
          <p:nvPr>
            <p:ph idx="1"/>
          </p:nvPr>
        </p:nvSpPr>
        <p:spPr>
          <a:xfrm>
            <a:off x="611560" y="908720"/>
            <a:ext cx="4248472" cy="5832648"/>
          </a:xfrm>
        </p:spPr>
        <p:txBody>
          <a:bodyPr>
            <a:noAutofit/>
          </a:bodyPr>
          <a:lstStyle/>
          <a:p>
            <a:pPr marL="0" indent="0">
              <a:buNone/>
            </a:pPr>
            <a:r>
              <a:rPr lang="en-GB" sz="1600" dirty="0" err="1">
                <a:latin typeface="Tahoma" panose="020B0604030504040204" pitchFamily="34" charset="0"/>
                <a:ea typeface="Tahoma" panose="020B0604030504040204" pitchFamily="34" charset="0"/>
                <a:cs typeface="Tahoma" panose="020B0604030504040204" pitchFamily="34" charset="0"/>
              </a:rPr>
              <a:t>Hedgemond</a:t>
            </a:r>
            <a:r>
              <a:rPr lang="en-GB" sz="1600" dirty="0">
                <a:latin typeface="Tahoma" panose="020B0604030504040204" pitchFamily="34" charset="0"/>
                <a:ea typeface="Tahoma" panose="020B0604030504040204" pitchFamily="34" charset="0"/>
                <a:cs typeface="Tahoma" panose="020B0604030504040204" pitchFamily="34" charset="0"/>
              </a:rPr>
              <a:t> is a very determined and stubborn little Hedgehog who loves his home deep in the forest. When invited to dine with the charming Miss Fox at her home in the quarry he is happy to accept. Over the course of the next four hours </a:t>
            </a:r>
            <a:r>
              <a:rPr lang="en-GB" sz="1600" dirty="0" err="1">
                <a:latin typeface="Tahoma" panose="020B0604030504040204" pitchFamily="34" charset="0"/>
                <a:ea typeface="Tahoma" panose="020B0604030504040204" pitchFamily="34" charset="0"/>
                <a:cs typeface="Tahoma" panose="020B0604030504040204" pitchFamily="34" charset="0"/>
              </a:rPr>
              <a:t>Hedgemond</a:t>
            </a:r>
            <a:r>
              <a:rPr lang="en-GB" sz="1600" dirty="0">
                <a:latin typeface="Tahoma" panose="020B0604030504040204" pitchFamily="34" charset="0"/>
                <a:ea typeface="Tahoma" panose="020B0604030504040204" pitchFamily="34" charset="0"/>
                <a:cs typeface="Tahoma" panose="020B0604030504040204" pitchFamily="34" charset="0"/>
              </a:rPr>
              <a:t> enjoys delicious food and delightful company, but with a long journey ahead of him, he is soon anxious to be on his way. Despite Miss Fox's protestations and her attempts to persuade him to stay a while longer, </a:t>
            </a:r>
            <a:r>
              <a:rPr lang="en-GB" sz="1600" dirty="0" err="1">
                <a:latin typeface="Tahoma" panose="020B0604030504040204" pitchFamily="34" charset="0"/>
                <a:ea typeface="Tahoma" panose="020B0604030504040204" pitchFamily="34" charset="0"/>
                <a:cs typeface="Tahoma" panose="020B0604030504040204" pitchFamily="34" charset="0"/>
              </a:rPr>
              <a:t>Hedgemond</a:t>
            </a:r>
            <a:r>
              <a:rPr lang="en-GB" sz="1600" dirty="0">
                <a:latin typeface="Tahoma" panose="020B0604030504040204" pitchFamily="34" charset="0"/>
                <a:ea typeface="Tahoma" panose="020B0604030504040204" pitchFamily="34" charset="0"/>
                <a:cs typeface="Tahoma" panose="020B0604030504040204" pitchFamily="34" charset="0"/>
              </a:rPr>
              <a:t> is resolved to return to his own cosy home. </a:t>
            </a:r>
            <a:r>
              <a:rPr lang="en-GB" sz="1600" i="1" dirty="0">
                <a:latin typeface="Tahoma" panose="020B0604030504040204" pitchFamily="34" charset="0"/>
                <a:ea typeface="Tahoma" panose="020B0604030504040204" pitchFamily="34" charset="0"/>
                <a:cs typeface="Tahoma" panose="020B0604030504040204" pitchFamily="34" charset="0"/>
              </a:rPr>
              <a:t>He must have riches he has to protect</a:t>
            </a:r>
            <a:r>
              <a:rPr lang="en-GB" sz="1600" dirty="0">
                <a:latin typeface="Tahoma" panose="020B0604030504040204" pitchFamily="34" charset="0"/>
                <a:ea typeface="Tahoma" panose="020B0604030504040204" pitchFamily="34" charset="0"/>
                <a:cs typeface="Tahoma" panose="020B0604030504040204" pitchFamily="34" charset="0"/>
              </a:rPr>
              <a:t> thinks Miss Fox so she decides to follow him and find out. As she rushes after </a:t>
            </a:r>
            <a:r>
              <a:rPr lang="en-GB" sz="1600" dirty="0" err="1">
                <a:latin typeface="Tahoma" panose="020B0604030504040204" pitchFamily="34" charset="0"/>
                <a:ea typeface="Tahoma" panose="020B0604030504040204" pitchFamily="34" charset="0"/>
                <a:cs typeface="Tahoma" panose="020B0604030504040204" pitchFamily="34" charset="0"/>
              </a:rPr>
              <a:t>Hedgemond</a:t>
            </a:r>
            <a:r>
              <a:rPr lang="en-GB" sz="1600" dirty="0">
                <a:latin typeface="Tahoma" panose="020B0604030504040204" pitchFamily="34" charset="0"/>
                <a:ea typeface="Tahoma" panose="020B0604030504040204" pitchFamily="34" charset="0"/>
                <a:cs typeface="Tahoma" panose="020B0604030504040204" pitchFamily="34" charset="0"/>
              </a:rPr>
              <a:t>, Wolf, Bear and the wild Boar are also eager to know 'why hedgehog so loves his native abode!' so they all follow him in hot pursuit. The trouble is that the other animals of the forest simply don't understand why </a:t>
            </a:r>
            <a:r>
              <a:rPr lang="en-GB" sz="1600" dirty="0" err="1">
                <a:latin typeface="Tahoma" panose="020B0604030504040204" pitchFamily="34" charset="0"/>
                <a:ea typeface="Tahoma" panose="020B0604030504040204" pitchFamily="34" charset="0"/>
                <a:cs typeface="Tahoma" panose="020B0604030504040204" pitchFamily="34" charset="0"/>
              </a:rPr>
              <a:t>Hedgemond</a:t>
            </a:r>
            <a:r>
              <a:rPr lang="en-GB" sz="1600" dirty="0">
                <a:latin typeface="Tahoma" panose="020B0604030504040204" pitchFamily="34" charset="0"/>
                <a:ea typeface="Tahoma" panose="020B0604030504040204" pitchFamily="34" charset="0"/>
                <a:cs typeface="Tahoma" panose="020B0604030504040204" pitchFamily="34" charset="0"/>
              </a:rPr>
              <a:t> loves his home so much (except for the Fox). </a:t>
            </a:r>
          </a:p>
          <a:p>
            <a:endParaRPr lang="en-GB" sz="1800" dirty="0"/>
          </a:p>
        </p:txBody>
      </p:sp>
      <p:pic>
        <p:nvPicPr>
          <p:cNvPr id="1026" name="Picture 2" descr="Hedgehog's Home"/>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contrast="24000"/>
                    </a14:imgEffect>
                  </a14:imgLayer>
                </a14:imgProps>
              </a:ext>
              <a:ext uri="{28A0092B-C50C-407E-A947-70E740481C1C}">
                <a14:useLocalDpi xmlns:a14="http://schemas.microsoft.com/office/drawing/2010/main" val="0"/>
              </a:ext>
            </a:extLst>
          </a:blip>
          <a:srcRect/>
          <a:stretch>
            <a:fillRect/>
          </a:stretch>
        </p:blipFill>
        <p:spPr bwMode="auto">
          <a:xfrm>
            <a:off x="4889585" y="3579813"/>
            <a:ext cx="2756398" cy="296312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p:nvPr/>
        </p:nvPicPr>
        <p:blipFill>
          <a:blip r:embed="rId4" cstate="print">
            <a:extLst>
              <a:ext uri="{28A0092B-C50C-407E-A947-70E740481C1C}">
                <a14:useLocalDpi xmlns:a14="http://schemas.microsoft.com/office/drawing/2010/main" val="0"/>
              </a:ext>
            </a:extLst>
          </a:blip>
          <a:stretch>
            <a:fillRect/>
          </a:stretch>
        </p:blipFill>
        <p:spPr>
          <a:xfrm>
            <a:off x="6267784" y="908720"/>
            <a:ext cx="2232248" cy="2592288"/>
          </a:xfrm>
          <a:prstGeom prst="rect">
            <a:avLst/>
          </a:prstGeom>
        </p:spPr>
      </p:pic>
      <p:sp>
        <p:nvSpPr>
          <p:cNvPr id="5" name="TextBox 4"/>
          <p:cNvSpPr txBox="1"/>
          <p:nvPr/>
        </p:nvSpPr>
        <p:spPr>
          <a:xfrm>
            <a:off x="7486693" y="4149080"/>
            <a:ext cx="1512168" cy="1200329"/>
          </a:xfrm>
          <a:prstGeom prst="rect">
            <a:avLst/>
          </a:prstGeom>
          <a:noFill/>
        </p:spPr>
        <p:txBody>
          <a:bodyPr wrap="square" rtlCol="0">
            <a:spAutoFit/>
          </a:bodyPr>
          <a:lstStyle/>
          <a:p>
            <a:r>
              <a:rPr lang="en-GB" dirty="0"/>
              <a:t>First time in English</a:t>
            </a:r>
          </a:p>
          <a:p>
            <a:r>
              <a:rPr lang="en-GB" dirty="0" err="1"/>
              <a:t>Istros</a:t>
            </a:r>
            <a:r>
              <a:rPr lang="en-GB" dirty="0"/>
              <a:t> Books UK (2011)</a:t>
            </a:r>
          </a:p>
        </p:txBody>
      </p:sp>
      <p:sp>
        <p:nvSpPr>
          <p:cNvPr id="4" name="TextBox 3"/>
          <p:cNvSpPr txBox="1"/>
          <p:nvPr/>
        </p:nvSpPr>
        <p:spPr>
          <a:xfrm>
            <a:off x="5364088" y="1484784"/>
            <a:ext cx="903696" cy="369332"/>
          </a:xfrm>
          <a:prstGeom prst="rect">
            <a:avLst/>
          </a:prstGeom>
          <a:noFill/>
        </p:spPr>
        <p:txBody>
          <a:bodyPr wrap="square" rtlCol="0">
            <a:spAutoFit/>
          </a:bodyPr>
          <a:lstStyle/>
          <a:p>
            <a:r>
              <a:rPr lang="en-GB" dirty="0"/>
              <a:t>1951</a:t>
            </a:r>
          </a:p>
        </p:txBody>
      </p:sp>
    </p:spTree>
    <p:extLst>
      <p:ext uri="{BB962C8B-B14F-4D97-AF65-F5344CB8AC3E}">
        <p14:creationId xmlns:p14="http://schemas.microsoft.com/office/powerpoint/2010/main" val="19002595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792088"/>
          </a:xfrm>
        </p:spPr>
        <p:txBody>
          <a:bodyPr>
            <a:normAutofit/>
          </a:bodyPr>
          <a:lstStyle/>
          <a:p>
            <a:r>
              <a:rPr lang="en-GB" sz="3200" b="1" i="1" dirty="0">
                <a:solidFill>
                  <a:srgbClr val="C00000"/>
                </a:solidFill>
                <a:latin typeface="Tahoma" panose="020B0604030504040204" pitchFamily="34" charset="0"/>
                <a:ea typeface="Tahoma" panose="020B0604030504040204" pitchFamily="34" charset="0"/>
                <a:cs typeface="Tahoma" panose="020B0604030504040204" pitchFamily="34" charset="0"/>
              </a:rPr>
              <a:t>Hedgehog’s Home: A story in rhyme</a:t>
            </a:r>
            <a:endParaRPr lang="en-GB" sz="3200" b="1" dirty="0">
              <a:solidFill>
                <a:srgbClr val="C00000"/>
              </a:solidFill>
              <a:latin typeface="Tahoma" panose="020B0604030504040204" pitchFamily="34" charset="0"/>
              <a:ea typeface="Tahoma" panose="020B0604030504040204" pitchFamily="34" charset="0"/>
              <a:cs typeface="Tahoma" panose="020B0604030504040204" pitchFamily="34" charset="0"/>
            </a:endParaRPr>
          </a:p>
        </p:txBody>
      </p:sp>
      <p:pic>
        <p:nvPicPr>
          <p:cNvPr id="2050"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980728"/>
            <a:ext cx="8295436" cy="5217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287431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792088"/>
          </a:xfrm>
        </p:spPr>
        <p:txBody>
          <a:bodyPr>
            <a:normAutofit/>
          </a:bodyPr>
          <a:lstStyle/>
          <a:p>
            <a:r>
              <a:rPr lang="en-GB" sz="3200" b="1" i="1" dirty="0">
                <a:solidFill>
                  <a:srgbClr val="C00000"/>
                </a:solidFill>
                <a:latin typeface="Tahoma" panose="020B0604030504040204" pitchFamily="34" charset="0"/>
                <a:ea typeface="Tahoma" panose="020B0604030504040204" pitchFamily="34" charset="0"/>
                <a:cs typeface="Tahoma" panose="020B0604030504040204" pitchFamily="34" charset="0"/>
              </a:rPr>
              <a:t>Hedgehog’s Home: An adaptation</a:t>
            </a:r>
            <a:endParaRPr lang="en-GB" sz="3200" b="1" dirty="0">
              <a:solidFill>
                <a:srgbClr val="C00000"/>
              </a:solidFill>
              <a:latin typeface="Tahoma" panose="020B0604030504040204" pitchFamily="34" charset="0"/>
              <a:ea typeface="Tahoma" panose="020B0604030504040204" pitchFamily="34" charset="0"/>
              <a:cs typeface="Tahoma" panose="020B0604030504040204" pitchFamily="34" charset="0"/>
            </a:endParaRPr>
          </a:p>
        </p:txBody>
      </p:sp>
      <p:pic>
        <p:nvPicPr>
          <p:cNvPr id="4098"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611560" y="980728"/>
            <a:ext cx="7720662" cy="51454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683568" y="6196662"/>
            <a:ext cx="3672408" cy="369332"/>
          </a:xfrm>
          <a:prstGeom prst="rect">
            <a:avLst/>
          </a:prstGeom>
          <a:noFill/>
        </p:spPr>
        <p:txBody>
          <a:bodyPr wrap="square" rtlCol="0">
            <a:spAutoFit/>
          </a:bodyPr>
          <a:lstStyle/>
          <a:p>
            <a:r>
              <a:rPr lang="en-GB" dirty="0" err="1"/>
              <a:t>Istros</a:t>
            </a:r>
            <a:r>
              <a:rPr lang="en-GB" dirty="0"/>
              <a:t> Books (UK), 2011</a:t>
            </a:r>
          </a:p>
        </p:txBody>
      </p:sp>
    </p:spTree>
    <p:extLst>
      <p:ext uri="{BB962C8B-B14F-4D97-AF65-F5344CB8AC3E}">
        <p14:creationId xmlns:p14="http://schemas.microsoft.com/office/powerpoint/2010/main" val="25977434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204864"/>
            <a:ext cx="8064896" cy="1656184"/>
          </a:xfrm>
        </p:spPr>
        <p:txBody>
          <a:bodyPr>
            <a:noAutofit/>
          </a:bodyPr>
          <a:lstStyle/>
          <a:p>
            <a:r>
              <a:rPr lang="en-GB" sz="3600" b="1" dirty="0">
                <a:solidFill>
                  <a:srgbClr val="C00000"/>
                </a:solidFill>
                <a:latin typeface="Tahoma" panose="020B0604030504040204" pitchFamily="34" charset="0"/>
                <a:ea typeface="Tahoma" panose="020B0604030504040204" pitchFamily="34" charset="0"/>
                <a:cs typeface="Tahoma" panose="020B0604030504040204" pitchFamily="34" charset="0"/>
              </a:rPr>
              <a:t>Hedgehog’s Home</a:t>
            </a:r>
            <a:br>
              <a:rPr lang="en-GB" sz="3600" b="1" dirty="0">
                <a:solidFill>
                  <a:srgbClr val="C00000"/>
                </a:solidFill>
                <a:latin typeface="Tahoma" panose="020B0604030504040204" pitchFamily="34" charset="0"/>
                <a:ea typeface="Tahoma" panose="020B0604030504040204" pitchFamily="34" charset="0"/>
                <a:cs typeface="Tahoma" panose="020B0604030504040204" pitchFamily="34" charset="0"/>
              </a:rPr>
            </a:br>
            <a:r>
              <a:rPr lang="en-GB" sz="3600" b="1" dirty="0">
                <a:solidFill>
                  <a:srgbClr val="C00000"/>
                </a:solidFill>
                <a:latin typeface="Tahoma" panose="020B0604030504040204" pitchFamily="34" charset="0"/>
                <a:ea typeface="Tahoma" panose="020B0604030504040204" pitchFamily="34" charset="0"/>
                <a:cs typeface="Tahoma" panose="020B0604030504040204" pitchFamily="34" charset="0"/>
              </a:rPr>
              <a:t> </a:t>
            </a:r>
            <a:br>
              <a:rPr lang="en-GB" sz="3600" b="1" dirty="0">
                <a:solidFill>
                  <a:srgbClr val="C00000"/>
                </a:solidFill>
                <a:latin typeface="Tahoma" panose="020B0604030504040204" pitchFamily="34" charset="0"/>
                <a:ea typeface="Tahoma" panose="020B0604030504040204" pitchFamily="34" charset="0"/>
                <a:cs typeface="Tahoma" panose="020B0604030504040204" pitchFamily="34" charset="0"/>
              </a:rPr>
            </a:br>
            <a:r>
              <a:rPr lang="en-GB" sz="3600" b="1" dirty="0">
                <a:solidFill>
                  <a:srgbClr val="C00000"/>
                </a:solidFill>
                <a:latin typeface="Tahoma" panose="020B0604030504040204" pitchFamily="34" charset="0"/>
                <a:ea typeface="Tahoma" panose="020B0604030504040204" pitchFamily="34" charset="0"/>
                <a:cs typeface="Tahoma" panose="020B0604030504040204" pitchFamily="34" charset="0"/>
              </a:rPr>
              <a:t>Your adaptation for a digital story</a:t>
            </a:r>
          </a:p>
        </p:txBody>
      </p:sp>
    </p:spTree>
    <p:extLst>
      <p:ext uri="{BB962C8B-B14F-4D97-AF65-F5344CB8AC3E}">
        <p14:creationId xmlns:p14="http://schemas.microsoft.com/office/powerpoint/2010/main" val="37894743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200" b="1" dirty="0">
                <a:solidFill>
                  <a:srgbClr val="C00000"/>
                </a:solidFill>
                <a:latin typeface="Tahoma" panose="020B0604030504040204" pitchFamily="34" charset="0"/>
                <a:ea typeface="Tahoma" panose="020B0604030504040204" pitchFamily="34" charset="0"/>
                <a:cs typeface="Tahoma" panose="020B0604030504040204" pitchFamily="34" charset="0"/>
              </a:rPr>
              <a:t>Experiment with adapting and translating a story using Photo Story 3</a:t>
            </a:r>
          </a:p>
        </p:txBody>
      </p:sp>
      <p:sp>
        <p:nvSpPr>
          <p:cNvPr id="3" name="Content Placeholder 2"/>
          <p:cNvSpPr>
            <a:spLocks noGrp="1"/>
          </p:cNvSpPr>
          <p:nvPr>
            <p:ph idx="1"/>
          </p:nvPr>
        </p:nvSpPr>
        <p:spPr>
          <a:xfrm>
            <a:off x="457200" y="1600200"/>
            <a:ext cx="8229600" cy="4925144"/>
          </a:xfrm>
        </p:spPr>
        <p:txBody>
          <a:bodyPr>
            <a:normAutofit fontScale="85000" lnSpcReduction="10000"/>
          </a:bodyPr>
          <a:lstStyle/>
          <a:p>
            <a:pPr marL="514350" indent="-514350">
              <a:buAutoNum type="arabicPeriod"/>
            </a:pPr>
            <a:r>
              <a:rPr lang="en-GB" dirty="0">
                <a:latin typeface="Tahoma" panose="020B0604030504040204" pitchFamily="34" charset="0"/>
                <a:ea typeface="Tahoma" panose="020B0604030504040204" pitchFamily="34" charset="0"/>
                <a:cs typeface="Tahoma" panose="020B0604030504040204" pitchFamily="34" charset="0"/>
              </a:rPr>
              <a:t>Keep the main theme of ‘home’ for your story.</a:t>
            </a:r>
          </a:p>
          <a:p>
            <a:pPr marL="514350" indent="-514350">
              <a:buAutoNum type="arabicPeriod"/>
            </a:pPr>
            <a:r>
              <a:rPr lang="en-GB" dirty="0">
                <a:latin typeface="Tahoma" panose="020B0604030504040204" pitchFamily="34" charset="0"/>
                <a:ea typeface="Tahoma" panose="020B0604030504040204" pitchFamily="34" charset="0"/>
                <a:cs typeface="Tahoma" panose="020B0604030504040204" pitchFamily="34" charset="0"/>
              </a:rPr>
              <a:t>Select between 6 – 10 pictures from the picture book of </a:t>
            </a:r>
            <a:r>
              <a:rPr lang="en-GB" i="1" dirty="0">
                <a:latin typeface="Tahoma" panose="020B0604030504040204" pitchFamily="34" charset="0"/>
                <a:ea typeface="Tahoma" panose="020B0604030504040204" pitchFamily="34" charset="0"/>
                <a:cs typeface="Tahoma" panose="020B0604030504040204" pitchFamily="34" charset="0"/>
              </a:rPr>
              <a:t>Hedgehog’s Home.</a:t>
            </a:r>
          </a:p>
          <a:p>
            <a:pPr marL="514350" indent="-514350">
              <a:buAutoNum type="arabicPeriod"/>
            </a:pPr>
            <a:r>
              <a:rPr lang="en-GB" dirty="0">
                <a:latin typeface="Tahoma" panose="020B0604030504040204" pitchFamily="34" charset="0"/>
                <a:ea typeface="Tahoma" panose="020B0604030504040204" pitchFamily="34" charset="0"/>
                <a:cs typeface="Tahoma" panose="020B0604030504040204" pitchFamily="34" charset="0"/>
              </a:rPr>
              <a:t>Create your own title for your adaptation of the story.</a:t>
            </a:r>
          </a:p>
          <a:p>
            <a:pPr marL="514350" indent="-514350">
              <a:buAutoNum type="arabicPeriod"/>
            </a:pPr>
            <a:r>
              <a:rPr lang="en-GB" dirty="0">
                <a:latin typeface="Tahoma" panose="020B0604030504040204" pitchFamily="34" charset="0"/>
                <a:ea typeface="Tahoma" panose="020B0604030504040204" pitchFamily="34" charset="0"/>
                <a:cs typeface="Tahoma" panose="020B0604030504040204" pitchFamily="34" charset="0"/>
              </a:rPr>
              <a:t>Create narration for each picture, subtitles and insert music (use your languages).</a:t>
            </a:r>
          </a:p>
          <a:p>
            <a:pPr marL="514350" indent="-514350">
              <a:buAutoNum type="arabicPeriod"/>
            </a:pPr>
            <a:r>
              <a:rPr lang="en-GB" dirty="0">
                <a:latin typeface="Tahoma" panose="020B0604030504040204" pitchFamily="34" charset="0"/>
                <a:ea typeface="Tahoma" panose="020B0604030504040204" pitchFamily="34" charset="0"/>
                <a:cs typeface="Tahoma" panose="020B0604030504040204" pitchFamily="34" charset="0"/>
              </a:rPr>
              <a:t>Add special effects and think about camera angles and framing.</a:t>
            </a:r>
          </a:p>
          <a:p>
            <a:pPr marL="514350" indent="-514350">
              <a:buAutoNum type="arabicPeriod"/>
            </a:pPr>
            <a:r>
              <a:rPr lang="en-GB" dirty="0">
                <a:latin typeface="Tahoma" panose="020B0604030504040204" pitchFamily="34" charset="0"/>
                <a:ea typeface="Tahoma" panose="020B0604030504040204" pitchFamily="34" charset="0"/>
                <a:cs typeface="Tahoma" panose="020B0604030504040204" pitchFamily="34" charset="0"/>
              </a:rPr>
              <a:t>Preview your digital story and share with others</a:t>
            </a:r>
            <a:r>
              <a:rPr lang="en-GB" dirty="0"/>
              <a:t>.</a:t>
            </a:r>
          </a:p>
          <a:p>
            <a:pPr marL="514350" indent="-514350">
              <a:buAutoNum type="arabicPeriod"/>
            </a:pPr>
            <a:endParaRPr lang="en-GB" dirty="0"/>
          </a:p>
        </p:txBody>
      </p:sp>
    </p:spTree>
    <p:extLst>
      <p:ext uri="{BB962C8B-B14F-4D97-AF65-F5344CB8AC3E}">
        <p14:creationId xmlns:p14="http://schemas.microsoft.com/office/powerpoint/2010/main" val="20852555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200" b="1" dirty="0">
                <a:solidFill>
                  <a:srgbClr val="C00000"/>
                </a:solidFill>
                <a:latin typeface="Tahoma" panose="020B0604030504040204" pitchFamily="34" charset="0"/>
                <a:ea typeface="Tahoma" panose="020B0604030504040204" pitchFamily="34" charset="0"/>
                <a:cs typeface="Tahoma" panose="020B0604030504040204" pitchFamily="34" charset="0"/>
              </a:rPr>
              <a:t>Using Photo Story 3 as a tool </a:t>
            </a:r>
            <a:br>
              <a:rPr lang="en-GB" sz="3200" b="1" dirty="0">
                <a:solidFill>
                  <a:srgbClr val="C00000"/>
                </a:solidFill>
                <a:latin typeface="Tahoma" panose="020B0604030504040204" pitchFamily="34" charset="0"/>
                <a:ea typeface="Tahoma" panose="020B0604030504040204" pitchFamily="34" charset="0"/>
                <a:cs typeface="Tahoma" panose="020B0604030504040204" pitchFamily="34" charset="0"/>
              </a:rPr>
            </a:br>
            <a:r>
              <a:rPr lang="en-GB" sz="3200" b="1" dirty="0">
                <a:solidFill>
                  <a:srgbClr val="C00000"/>
                </a:solidFill>
                <a:latin typeface="Tahoma" panose="020B0604030504040204" pitchFamily="34" charset="0"/>
                <a:ea typeface="Tahoma" panose="020B0604030504040204" pitchFamily="34" charset="0"/>
                <a:cs typeface="Tahoma" panose="020B0604030504040204" pitchFamily="34" charset="0"/>
              </a:rPr>
              <a:t>Demonstration</a:t>
            </a:r>
          </a:p>
        </p:txBody>
      </p:sp>
      <p:sp>
        <p:nvSpPr>
          <p:cNvPr id="3" name="Content Placeholder 2"/>
          <p:cNvSpPr>
            <a:spLocks noGrp="1"/>
          </p:cNvSpPr>
          <p:nvPr>
            <p:ph idx="1"/>
          </p:nvPr>
        </p:nvSpPr>
        <p:spPr>
          <a:xfrm>
            <a:off x="395536" y="1340768"/>
            <a:ext cx="8301608" cy="5112568"/>
          </a:xfrm>
        </p:spPr>
        <p:txBody>
          <a:bodyPr>
            <a:noAutofit/>
          </a:bodyPr>
          <a:lstStyle/>
          <a:p>
            <a:pPr marL="0" indent="0">
              <a:buNone/>
            </a:pPr>
            <a:endParaRPr lang="en-GB" sz="2000" dirty="0">
              <a:latin typeface="Tahoma" panose="020B0604030504040204" pitchFamily="34" charset="0"/>
              <a:ea typeface="Tahoma" panose="020B0604030504040204" pitchFamily="34" charset="0"/>
              <a:cs typeface="Tahoma" panose="020B0604030504040204" pitchFamily="34" charset="0"/>
            </a:endParaRPr>
          </a:p>
          <a:p>
            <a:pPr marL="0" indent="0">
              <a:buNone/>
            </a:pPr>
            <a:r>
              <a:rPr lang="en-GB" sz="2000" dirty="0">
                <a:latin typeface="Tahoma" panose="020B0604030504040204" pitchFamily="34" charset="0"/>
                <a:ea typeface="Tahoma" panose="020B0604030504040204" pitchFamily="34" charset="0"/>
                <a:cs typeface="Tahoma" panose="020B0604030504040204" pitchFamily="34" charset="0"/>
                <a:hlinkClick r:id="rId2"/>
              </a:rPr>
              <a:t>Photo Story 3 </a:t>
            </a:r>
            <a:r>
              <a:rPr lang="en-GB" sz="2000" dirty="0">
                <a:latin typeface="Tahoma" panose="020B0604030504040204" pitchFamily="34" charset="0"/>
                <a:ea typeface="Tahoma" panose="020B0604030504040204" pitchFamily="34" charset="0"/>
                <a:cs typeface="Tahoma" panose="020B0604030504040204" pitchFamily="34" charset="0"/>
              </a:rPr>
              <a:t>for Windows:</a:t>
            </a:r>
          </a:p>
          <a:p>
            <a:r>
              <a:rPr lang="en-GB" sz="2000" dirty="0">
                <a:latin typeface="Tahoma" panose="020B0604030504040204" pitchFamily="34" charset="0"/>
                <a:ea typeface="Tahoma" panose="020B0604030504040204" pitchFamily="34" charset="0"/>
                <a:cs typeface="Tahoma" panose="020B0604030504040204" pitchFamily="34" charset="0"/>
              </a:rPr>
              <a:t>Easy to use, convenient for quick digital stories</a:t>
            </a:r>
          </a:p>
          <a:p>
            <a:r>
              <a:rPr lang="en-GB" sz="2000" dirty="0">
                <a:latin typeface="Tahoma" panose="020B0604030504040204" pitchFamily="34" charset="0"/>
                <a:ea typeface="Tahoma" panose="020B0604030504040204" pitchFamily="34" charset="0"/>
                <a:cs typeface="Tahoma" panose="020B0604030504040204" pitchFamily="34" charset="0"/>
              </a:rPr>
              <a:t>Takes you step-by-step through the tasks</a:t>
            </a:r>
          </a:p>
          <a:p>
            <a:pPr marL="0" indent="0">
              <a:buNone/>
            </a:pPr>
            <a:endParaRPr lang="en-GB" sz="2000" dirty="0">
              <a:latin typeface="Tahoma" panose="020B0604030504040204" pitchFamily="34" charset="0"/>
              <a:ea typeface="Tahoma" panose="020B0604030504040204" pitchFamily="34" charset="0"/>
              <a:cs typeface="Tahoma" panose="020B0604030504040204" pitchFamily="34" charset="0"/>
            </a:endParaRPr>
          </a:p>
          <a:p>
            <a:pPr marL="0" indent="0">
              <a:buNone/>
            </a:pPr>
            <a:r>
              <a:rPr lang="en-GB" sz="2000" b="1" dirty="0">
                <a:latin typeface="Tahoma" panose="020B0604030504040204" pitchFamily="34" charset="0"/>
                <a:ea typeface="Tahoma" panose="020B0604030504040204" pitchFamily="34" charset="0"/>
                <a:cs typeface="Tahoma" panose="020B0604030504040204" pitchFamily="34" charset="0"/>
              </a:rPr>
              <a:t>We’ll show you how:</a:t>
            </a:r>
          </a:p>
          <a:p>
            <a:r>
              <a:rPr lang="en-GB" sz="2000" dirty="0">
                <a:latin typeface="Tahoma" panose="020B0604030504040204" pitchFamily="34" charset="0"/>
                <a:ea typeface="Tahoma" panose="020B0604030504040204" pitchFamily="34" charset="0"/>
                <a:cs typeface="Tahoma" panose="020B0604030504040204" pitchFamily="34" charset="0"/>
              </a:rPr>
              <a:t>Insert photos </a:t>
            </a:r>
          </a:p>
          <a:p>
            <a:r>
              <a:rPr lang="en-GB" sz="2000" dirty="0">
                <a:latin typeface="Tahoma" panose="020B0604030504040204" pitchFamily="34" charset="0"/>
                <a:ea typeface="Tahoma" panose="020B0604030504040204" pitchFamily="34" charset="0"/>
                <a:cs typeface="Tahoma" panose="020B0604030504040204" pitchFamily="34" charset="0"/>
              </a:rPr>
              <a:t>Format text / main title</a:t>
            </a:r>
          </a:p>
          <a:p>
            <a:r>
              <a:rPr lang="en-GB" sz="2000" dirty="0">
                <a:latin typeface="Tahoma" panose="020B0604030504040204" pitchFamily="34" charset="0"/>
                <a:ea typeface="Tahoma" panose="020B0604030504040204" pitchFamily="34" charset="0"/>
                <a:cs typeface="Tahoma" panose="020B0604030504040204" pitchFamily="34" charset="0"/>
              </a:rPr>
              <a:t>Add photo motion / special effects</a:t>
            </a:r>
          </a:p>
          <a:p>
            <a:r>
              <a:rPr lang="en-GB" sz="2000" dirty="0">
                <a:latin typeface="Tahoma" panose="020B0604030504040204" pitchFamily="34" charset="0"/>
                <a:ea typeface="Tahoma" panose="020B0604030504040204" pitchFamily="34" charset="0"/>
                <a:cs typeface="Tahoma" panose="020B0604030504040204" pitchFamily="34" charset="0"/>
              </a:rPr>
              <a:t>Adjust timing </a:t>
            </a:r>
          </a:p>
          <a:p>
            <a:r>
              <a:rPr lang="en-GB" sz="2000" dirty="0">
                <a:latin typeface="Tahoma" panose="020B0604030504040204" pitchFamily="34" charset="0"/>
                <a:ea typeface="Tahoma" panose="020B0604030504040204" pitchFamily="34" charset="0"/>
                <a:cs typeface="Tahoma" panose="020B0604030504040204" pitchFamily="34" charset="0"/>
              </a:rPr>
              <a:t>Add subtitling and narration </a:t>
            </a:r>
          </a:p>
          <a:p>
            <a:r>
              <a:rPr lang="en-GB" sz="2000" dirty="0">
                <a:latin typeface="Tahoma" panose="020B0604030504040204" pitchFamily="34" charset="0"/>
                <a:ea typeface="Tahoma" panose="020B0604030504040204" pitchFamily="34" charset="0"/>
                <a:cs typeface="Tahoma" panose="020B0604030504040204" pitchFamily="34" charset="0"/>
              </a:rPr>
              <a:t>Add music (tempo and volume)</a:t>
            </a:r>
          </a:p>
          <a:p>
            <a:r>
              <a:rPr lang="en-GB" sz="2000" dirty="0">
                <a:latin typeface="Tahoma" panose="020B0604030504040204" pitchFamily="34" charset="0"/>
                <a:ea typeface="Tahoma" panose="020B0604030504040204" pitchFamily="34" charset="0"/>
                <a:cs typeface="Tahoma" panose="020B0604030504040204" pitchFamily="34" charset="0"/>
              </a:rPr>
              <a:t>Save for showing on computer as MV file</a:t>
            </a:r>
          </a:p>
          <a:p>
            <a:r>
              <a:rPr lang="en-GB" sz="2000" dirty="0">
                <a:latin typeface="Tahoma" panose="020B0604030504040204" pitchFamily="34" charset="0"/>
                <a:ea typeface="Tahoma" panose="020B0604030504040204" pitchFamily="34" charset="0"/>
                <a:cs typeface="Tahoma" panose="020B0604030504040204" pitchFamily="34" charset="0"/>
              </a:rPr>
              <a:t>Share with wider audience </a:t>
            </a:r>
          </a:p>
        </p:txBody>
      </p:sp>
    </p:spTree>
    <p:extLst>
      <p:ext uri="{BB962C8B-B14F-4D97-AF65-F5344CB8AC3E}">
        <p14:creationId xmlns:p14="http://schemas.microsoft.com/office/powerpoint/2010/main" val="20880360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404664"/>
            <a:ext cx="8308998" cy="609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516741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029"/>
            <a:ext cx="8229600" cy="1143000"/>
          </a:xfrm>
        </p:spPr>
        <p:txBody>
          <a:bodyPr>
            <a:normAutofit/>
          </a:bodyPr>
          <a:lstStyle/>
          <a:p>
            <a:r>
              <a:rPr lang="en-GB" sz="3200" b="1" dirty="0">
                <a:solidFill>
                  <a:srgbClr val="C00000"/>
                </a:solidFill>
                <a:latin typeface="Tahoma" panose="020B0604030504040204" pitchFamily="34" charset="0"/>
                <a:ea typeface="Tahoma" panose="020B0604030504040204" pitchFamily="34" charset="0"/>
                <a:cs typeface="Tahoma" panose="020B0604030504040204" pitchFamily="34" charset="0"/>
              </a:rPr>
              <a:t>Sharing digital stories</a:t>
            </a:r>
          </a:p>
        </p:txBody>
      </p:sp>
      <p:sp>
        <p:nvSpPr>
          <p:cNvPr id="3" name="Content Placeholder 2"/>
          <p:cNvSpPr>
            <a:spLocks noGrp="1"/>
          </p:cNvSpPr>
          <p:nvPr>
            <p:ph idx="1"/>
          </p:nvPr>
        </p:nvSpPr>
        <p:spPr>
          <a:xfrm>
            <a:off x="539552" y="1268760"/>
            <a:ext cx="8147248" cy="5328592"/>
          </a:xfrm>
        </p:spPr>
        <p:txBody>
          <a:bodyPr>
            <a:normAutofit fontScale="85000" lnSpcReduction="10000"/>
          </a:bodyPr>
          <a:lstStyle/>
          <a:p>
            <a:pPr marL="0" indent="0">
              <a:buNone/>
            </a:pPr>
            <a:r>
              <a:rPr lang="en-GB" dirty="0">
                <a:latin typeface="Tahoma" panose="020B0604030504040204" pitchFamily="34" charset="0"/>
                <a:ea typeface="Tahoma" panose="020B0604030504040204" pitchFamily="34" charset="0"/>
                <a:cs typeface="Tahoma" panose="020B0604030504040204" pitchFamily="34" charset="0"/>
              </a:rPr>
              <a:t>Experimentation and reflection:</a:t>
            </a:r>
          </a:p>
          <a:p>
            <a:endParaRPr lang="en-GB" dirty="0">
              <a:latin typeface="Tahoma" panose="020B0604030504040204" pitchFamily="34" charset="0"/>
              <a:ea typeface="Tahoma" panose="020B0604030504040204" pitchFamily="34" charset="0"/>
              <a:cs typeface="Tahoma" panose="020B0604030504040204" pitchFamily="34" charset="0"/>
            </a:endParaRPr>
          </a:p>
          <a:p>
            <a:r>
              <a:rPr lang="en-GB" dirty="0">
                <a:latin typeface="Tahoma" panose="020B0604030504040204" pitchFamily="34" charset="0"/>
                <a:ea typeface="Tahoma" panose="020B0604030504040204" pitchFamily="34" charset="0"/>
                <a:cs typeface="Tahoma" panose="020B0604030504040204" pitchFamily="34" charset="0"/>
              </a:rPr>
              <a:t>Identify hidden messages or preferred readings.</a:t>
            </a:r>
          </a:p>
          <a:p>
            <a:r>
              <a:rPr lang="en-GB" dirty="0">
                <a:latin typeface="Tahoma" panose="020B0604030504040204" pitchFamily="34" charset="0"/>
                <a:ea typeface="Tahoma" panose="020B0604030504040204" pitchFamily="34" charset="0"/>
                <a:cs typeface="Tahoma" panose="020B0604030504040204" pitchFamily="34" charset="0"/>
              </a:rPr>
              <a:t>Examine language used and how language works across modes.</a:t>
            </a:r>
          </a:p>
          <a:p>
            <a:r>
              <a:rPr lang="en-GB" dirty="0">
                <a:latin typeface="Tahoma" panose="020B0604030504040204" pitchFamily="34" charset="0"/>
                <a:ea typeface="Tahoma" panose="020B0604030504040204" pitchFamily="34" charset="0"/>
                <a:cs typeface="Tahoma" panose="020B0604030504040204" pitchFamily="34" charset="0"/>
              </a:rPr>
              <a:t>Locate social and cultural views in the texts and ask ‘Who has the power in this text?’</a:t>
            </a:r>
          </a:p>
          <a:p>
            <a:r>
              <a:rPr lang="en-GB" dirty="0">
                <a:latin typeface="Tahoma" panose="020B0604030504040204" pitchFamily="34" charset="0"/>
                <a:ea typeface="Tahoma" panose="020B0604030504040204" pitchFamily="34" charset="0"/>
                <a:cs typeface="Tahoma" panose="020B0604030504040204" pitchFamily="34" charset="0"/>
              </a:rPr>
              <a:t>Interrogate text designs. What is the dominant mode? What other modes are used? Why these modes and not others?</a:t>
            </a:r>
          </a:p>
          <a:p>
            <a:r>
              <a:rPr lang="en-GB" dirty="0">
                <a:latin typeface="Tahoma" panose="020B0604030504040204" pitchFamily="34" charset="0"/>
                <a:ea typeface="Tahoma" panose="020B0604030504040204" pitchFamily="34" charset="0"/>
                <a:cs typeface="Tahoma" panose="020B0604030504040204" pitchFamily="34" charset="0"/>
              </a:rPr>
              <a:t>Interpret how a text should be read and ask ‘What are other alternative readings?’</a:t>
            </a:r>
          </a:p>
          <a:p>
            <a:endParaRPr lang="en-GB" dirty="0"/>
          </a:p>
        </p:txBody>
      </p:sp>
    </p:spTree>
    <p:extLst>
      <p:ext uri="{BB962C8B-B14F-4D97-AF65-F5344CB8AC3E}">
        <p14:creationId xmlns:p14="http://schemas.microsoft.com/office/powerpoint/2010/main" val="2123597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251520" y="188640"/>
            <a:ext cx="8568630" cy="936104"/>
          </a:xfrm>
        </p:spPr>
        <p:txBody>
          <a:bodyPr>
            <a:normAutofit fontScale="90000"/>
          </a:bodyPr>
          <a:lstStyle/>
          <a:p>
            <a:br>
              <a:rPr lang="en-GB" altLang="en-US" sz="2400" b="1" dirty="0">
                <a:solidFill>
                  <a:srgbClr val="C00000"/>
                </a:solidFill>
                <a:latin typeface="Tahoma" panose="020B0604030504040204" pitchFamily="34" charset="0"/>
                <a:cs typeface="Tahoma" panose="020B0604030504040204" pitchFamily="34" charset="0"/>
              </a:rPr>
            </a:br>
            <a:r>
              <a:rPr lang="en-GB" altLang="en-US" sz="3200" b="1" i="1" dirty="0">
                <a:solidFill>
                  <a:srgbClr val="C00000"/>
                </a:solidFill>
                <a:latin typeface="Tahoma" panose="020B0604030504040204" pitchFamily="34" charset="0"/>
                <a:ea typeface="Tahoma" panose="020B0604030504040204" pitchFamily="34" charset="0"/>
                <a:cs typeface="Tahoma" panose="020B0604030504040204" pitchFamily="34" charset="0"/>
                <a:hlinkClick r:id="rId2"/>
              </a:rPr>
              <a:t>Hedgehog’s Home</a:t>
            </a:r>
            <a:endParaRPr lang="en-GB" altLang="en-US" sz="3200" dirty="0">
              <a:solidFill>
                <a:srgbClr val="C00000"/>
              </a:solidFill>
              <a:latin typeface="Tahoma" panose="020B0604030504040204" pitchFamily="34" charset="0"/>
              <a:ea typeface="Tahoma" panose="020B0604030504040204" pitchFamily="34" charset="0"/>
              <a:cs typeface="Tahoma" panose="020B0604030504040204" pitchFamily="34" charset="0"/>
            </a:endParaRPr>
          </a:p>
        </p:txBody>
      </p:sp>
      <p:sp>
        <p:nvSpPr>
          <p:cNvPr id="3" name="Content Placeholder 2"/>
          <p:cNvSpPr>
            <a:spLocks noGrp="1"/>
          </p:cNvSpPr>
          <p:nvPr>
            <p:ph idx="1"/>
          </p:nvPr>
        </p:nvSpPr>
        <p:spPr>
          <a:xfrm>
            <a:off x="395288" y="1340768"/>
            <a:ext cx="8424862" cy="5365142"/>
          </a:xfrm>
        </p:spPr>
        <p:txBody>
          <a:bodyPr>
            <a:normAutofit/>
          </a:bodyPr>
          <a:lstStyle/>
          <a:p>
            <a:pPr marL="0" indent="0" algn="ctr">
              <a:buFont typeface="Arial" panose="020B0604020202020204" pitchFamily="34" charset="0"/>
              <a:buNone/>
              <a:defRPr/>
            </a:pPr>
            <a:endParaRPr lang="en-GB" sz="2000" b="1" dirty="0">
              <a:latin typeface="Tahoma" panose="020B0604030504040204" pitchFamily="34" charset="0"/>
              <a:ea typeface="Tahoma" panose="020B0604030504040204" pitchFamily="34" charset="0"/>
              <a:cs typeface="Tahoma" panose="020B0604030504040204" pitchFamily="34" charset="0"/>
              <a:hlinkClick r:id="rId2"/>
            </a:endParaRPr>
          </a:p>
          <a:p>
            <a:pPr marL="0" indent="0">
              <a:buFont typeface="Arial" panose="020B0604020202020204" pitchFamily="34" charset="0"/>
              <a:buNone/>
              <a:defRPr/>
            </a:pPr>
            <a:endParaRPr lang="en-GB" b="1" dirty="0"/>
          </a:p>
        </p:txBody>
      </p:sp>
      <p:sp>
        <p:nvSpPr>
          <p:cNvPr id="2" name="Rectangle 1"/>
          <p:cNvSpPr/>
          <p:nvPr/>
        </p:nvSpPr>
        <p:spPr>
          <a:xfrm>
            <a:off x="539552" y="1427013"/>
            <a:ext cx="8424936" cy="2308324"/>
          </a:xfrm>
          <a:prstGeom prst="rect">
            <a:avLst/>
          </a:prstGeom>
        </p:spPr>
        <p:txBody>
          <a:bodyPr wrap="square">
            <a:spAutoFit/>
          </a:bodyPr>
          <a:lstStyle/>
          <a:p>
            <a:r>
              <a:rPr lang="en-GB" b="1" dirty="0">
                <a:latin typeface="Tahoma" panose="020B0604030504040204" pitchFamily="34" charset="0"/>
                <a:ea typeface="Tahoma" panose="020B0604030504040204" pitchFamily="34" charset="0"/>
                <a:cs typeface="Tahoma" panose="020B0604030504040204" pitchFamily="34" charset="0"/>
              </a:rPr>
              <a:t>Croatian Supplementary School (London) </a:t>
            </a:r>
          </a:p>
          <a:p>
            <a:r>
              <a:rPr lang="en-GB" b="1" dirty="0">
                <a:latin typeface="Tahoma" panose="020B0604030504040204" pitchFamily="34" charset="0"/>
                <a:ea typeface="Tahoma" panose="020B0604030504040204" pitchFamily="34" charset="0"/>
                <a:cs typeface="Tahoma" panose="020B0604030504040204" pitchFamily="34" charset="0"/>
              </a:rPr>
              <a:t>Critical Connections  II Project</a:t>
            </a:r>
          </a:p>
          <a:p>
            <a:endParaRPr lang="en-GB" b="1" dirty="0">
              <a:latin typeface="Tahoma" panose="020B0604030504040204" pitchFamily="34" charset="0"/>
              <a:ea typeface="Tahoma" panose="020B0604030504040204" pitchFamily="34" charset="0"/>
              <a:cs typeface="Tahoma" panose="020B0604030504040204" pitchFamily="34" charset="0"/>
            </a:endParaRPr>
          </a:p>
          <a:p>
            <a:r>
              <a:rPr lang="en-GB" dirty="0">
                <a:latin typeface="Tahoma" panose="020B0604030504040204" pitchFamily="34" charset="0"/>
                <a:ea typeface="Tahoma" panose="020B0604030504040204" pitchFamily="34" charset="0"/>
                <a:cs typeface="Tahoma" panose="020B0604030504040204" pitchFamily="34" charset="0"/>
              </a:rPr>
              <a:t>A girl who takes comfort from reading one of her favourite books takes us on a journey of discovering how important it is to have a home where we feel we be-long regardless of its condition or size. A cross between Drama and Puppetry, this Croatian-English story within a story is an adaptation of Hedgehog’s Home, a famous Croatian book for children that has been cherished for generations. </a:t>
            </a:r>
            <a:endParaRPr lang="en-GB" altLang="en-US" dirty="0">
              <a:latin typeface="Tahoma" panose="020B0604030504040204" pitchFamily="34" charset="0"/>
              <a:ea typeface="Tahoma" panose="020B0604030504040204" pitchFamily="34" charset="0"/>
              <a:cs typeface="Tahoma" panose="020B0604030504040204" pitchFamily="34" charset="0"/>
            </a:endParaRPr>
          </a:p>
        </p:txBody>
      </p:sp>
      <p:pic>
        <p:nvPicPr>
          <p:cNvPr id="3074" name="Picture 2" descr="S:\03 Mirela\Cro School\Film project 2017\Snapshot 5 (21-Jun-17 10-48 PM).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5295" y="3861048"/>
            <a:ext cx="4276725" cy="2409825"/>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S:\03 Mirela\Cro School\Film project 2017\Snapshot 1 (21-Jun-17 10-32 PM).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69926" y="3861048"/>
            <a:ext cx="4276725" cy="2409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94964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259632" y="1065853"/>
            <a:ext cx="6431062" cy="3369582"/>
          </a:xfrm>
          <a:prstGeom prst="rect">
            <a:avLst/>
          </a:prstGeom>
        </p:spPr>
      </p:pic>
      <p:sp>
        <p:nvSpPr>
          <p:cNvPr id="2" name="Title 1"/>
          <p:cNvSpPr>
            <a:spLocks noGrp="1"/>
          </p:cNvSpPr>
          <p:nvPr>
            <p:ph type="title"/>
          </p:nvPr>
        </p:nvSpPr>
        <p:spPr>
          <a:xfrm>
            <a:off x="457200" y="0"/>
            <a:ext cx="8229600" cy="995523"/>
          </a:xfrm>
        </p:spPr>
        <p:txBody>
          <a:bodyPr>
            <a:normAutofit/>
          </a:bodyPr>
          <a:lstStyle/>
          <a:p>
            <a:r>
              <a:rPr lang="en-GB" sz="3600" b="1" dirty="0">
                <a:solidFill>
                  <a:srgbClr val="C00000"/>
                </a:solidFill>
                <a:latin typeface="Tahoma" panose="020B0604030504040204" pitchFamily="34" charset="0"/>
                <a:ea typeface="Tahoma" panose="020B0604030504040204" pitchFamily="34" charset="0"/>
                <a:cs typeface="Tahoma" panose="020B0604030504040204" pitchFamily="34" charset="0"/>
              </a:rPr>
              <a:t>Poster on making the digital story</a:t>
            </a:r>
          </a:p>
        </p:txBody>
      </p:sp>
      <p:sp>
        <p:nvSpPr>
          <p:cNvPr id="3" name="Content Placeholder 2"/>
          <p:cNvSpPr>
            <a:spLocks noGrp="1"/>
          </p:cNvSpPr>
          <p:nvPr>
            <p:ph idx="1"/>
          </p:nvPr>
        </p:nvSpPr>
        <p:spPr>
          <a:xfrm>
            <a:off x="611560" y="4565197"/>
            <a:ext cx="8075239" cy="2104162"/>
          </a:xfrm>
        </p:spPr>
        <p:txBody>
          <a:bodyPr/>
          <a:lstStyle/>
          <a:p>
            <a:endParaRPr lang="en-GB" dirty="0"/>
          </a:p>
          <a:p>
            <a:pPr marL="0" indent="0">
              <a:buNone/>
            </a:pPr>
            <a:r>
              <a:rPr lang="en-GB" dirty="0"/>
              <a:t> </a:t>
            </a:r>
          </a:p>
          <a:p>
            <a:pPr marL="0" indent="0">
              <a:buNone/>
            </a:pPr>
            <a:r>
              <a:rPr lang="en-GB" sz="2000" b="1" dirty="0">
                <a:latin typeface="Tahoma" panose="020B0604030504040204" pitchFamily="34" charset="0"/>
                <a:ea typeface="Tahoma" panose="020B0604030504040204" pitchFamily="34" charset="0"/>
                <a:cs typeface="Tahoma" panose="020B0604030504040204" pitchFamily="34" charset="0"/>
              </a:rPr>
              <a:t>Adrian: </a:t>
            </a:r>
            <a:r>
              <a:rPr lang="en-GB" sz="2000" dirty="0">
                <a:latin typeface="Tahoma" panose="020B0604030504040204" pitchFamily="34" charset="0"/>
                <a:ea typeface="Tahoma" panose="020B0604030504040204" pitchFamily="34" charset="0"/>
                <a:cs typeface="Tahoma" panose="020B0604030504040204" pitchFamily="34" charset="0"/>
              </a:rPr>
              <a:t>I like the end of the book when Fox finally understood why Hedgehog loves his home so much. </a:t>
            </a:r>
          </a:p>
        </p:txBody>
      </p:sp>
      <p:sp>
        <p:nvSpPr>
          <p:cNvPr id="5" name="Rectangle 4"/>
          <p:cNvSpPr/>
          <p:nvPr/>
        </p:nvSpPr>
        <p:spPr>
          <a:xfrm>
            <a:off x="589210" y="4365104"/>
            <a:ext cx="7965579" cy="1015663"/>
          </a:xfrm>
          <a:prstGeom prst="rect">
            <a:avLst/>
          </a:prstGeom>
        </p:spPr>
        <p:txBody>
          <a:bodyPr wrap="square">
            <a:spAutoFit/>
          </a:bodyPr>
          <a:lstStyle/>
          <a:p>
            <a:endParaRPr lang="en-GB" sz="2000" dirty="0">
              <a:solidFill>
                <a:srgbClr val="000000"/>
              </a:solidFill>
              <a:latin typeface="Comic Sans MS" panose="030F0702030302020204" pitchFamily="66" charset="0"/>
            </a:endParaRPr>
          </a:p>
          <a:p>
            <a:r>
              <a:rPr lang="en-GB" sz="2000" b="1" dirty="0">
                <a:solidFill>
                  <a:srgbClr val="000000"/>
                </a:solidFill>
                <a:latin typeface="Tahoma" panose="020B0604030504040204" pitchFamily="34" charset="0"/>
                <a:ea typeface="Tahoma" panose="020B0604030504040204" pitchFamily="34" charset="0"/>
                <a:cs typeface="Tahoma" panose="020B0604030504040204" pitchFamily="34" charset="0"/>
              </a:rPr>
              <a:t>Maya: </a:t>
            </a:r>
            <a:r>
              <a:rPr lang="en-GB" sz="2000" dirty="0">
                <a:solidFill>
                  <a:srgbClr val="000000"/>
                </a:solidFill>
                <a:latin typeface="Tahoma" panose="020B0604030504040204" pitchFamily="34" charset="0"/>
                <a:ea typeface="Tahoma" panose="020B0604030504040204" pitchFamily="34" charset="0"/>
                <a:cs typeface="Tahoma" panose="020B0604030504040204" pitchFamily="34" charset="0"/>
              </a:rPr>
              <a:t>It was quite challenging to read lots of words in Croatian and it was hard to get them all right. </a:t>
            </a:r>
            <a:endParaRPr lang="en-GB" sz="20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7715039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112" name="Group 40"/>
          <p:cNvGraphicFramePr>
            <a:graphicFrameLocks noGrp="1"/>
          </p:cNvGraphicFramePr>
          <p:nvPr/>
        </p:nvGraphicFramePr>
        <p:xfrm>
          <a:off x="76200" y="1859427"/>
          <a:ext cx="2590800" cy="1516282"/>
        </p:xfrm>
        <a:graphic>
          <a:graphicData uri="http://schemas.openxmlformats.org/drawingml/2006/table">
            <a:tbl>
              <a:tblPr/>
              <a:tblGrid>
                <a:gridCol w="2590800">
                  <a:extLst>
                    <a:ext uri="{9D8B030D-6E8A-4147-A177-3AD203B41FA5}">
                      <a16:colId xmlns:a16="http://schemas.microsoft.com/office/drawing/2014/main" val="20000"/>
                    </a:ext>
                  </a:extLst>
                </a:gridCol>
              </a:tblGrid>
              <a:tr h="14473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1" i="0" u="none" strike="noStrike" cap="none" normalizeH="0" baseline="0" dirty="0">
                          <a:ln>
                            <a:noFill/>
                          </a:ln>
                          <a:solidFill>
                            <a:schemeClr val="tx1"/>
                          </a:solidFill>
                          <a:effectLst/>
                          <a:latin typeface="Arial" pitchFamily="-107" charset="0"/>
                          <a:ea typeface="Arial" pitchFamily="-107" charset="0"/>
                          <a:cs typeface="Arial" pitchFamily="-107" charset="0"/>
                        </a:rPr>
                        <a:t>Shot no.</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27244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1" i="0" u="none" strike="noStrike" cap="none" normalizeH="0" baseline="0" dirty="0">
                          <a:ln>
                            <a:noFill/>
                          </a:ln>
                          <a:solidFill>
                            <a:schemeClr val="tx1"/>
                          </a:solidFill>
                          <a:effectLst/>
                          <a:latin typeface="Arial" panose="020B0604020202020204" pitchFamily="34" charset="0"/>
                          <a:ea typeface="Arial" pitchFamily="-107" charset="0"/>
                          <a:cs typeface="Arial" panose="020B0604020202020204" pitchFamily="34" charset="0"/>
                        </a:rPr>
                        <a:t>Audio texts /</a:t>
                      </a:r>
                      <a:r>
                        <a:rPr kumimoji="0" lang="en-US" sz="1000" b="0" i="0" u="none" strike="noStrike" cap="none" normalizeH="0" baseline="0" dirty="0">
                          <a:ln>
                            <a:noFill/>
                          </a:ln>
                          <a:solidFill>
                            <a:schemeClr val="tx1"/>
                          </a:solidFill>
                          <a:effectLst/>
                          <a:latin typeface="Arial" panose="020B0604020202020204" pitchFamily="34" charset="0"/>
                          <a:ea typeface="Arial" pitchFamily="-107" charset="0"/>
                          <a:cs typeface="Arial" panose="020B0604020202020204" pitchFamily="34" charset="0"/>
                        </a:rPr>
                        <a:t>Sound</a:t>
                      </a:r>
                      <a:r>
                        <a:rPr kumimoji="0" lang="en-US" sz="1000" b="1" i="0" u="none" strike="noStrike" cap="none" normalizeH="0" baseline="0" dirty="0">
                          <a:ln>
                            <a:noFill/>
                          </a:ln>
                          <a:solidFill>
                            <a:schemeClr val="tx1"/>
                          </a:solidFill>
                          <a:effectLst/>
                          <a:latin typeface="Arial" panose="020B0604020202020204" pitchFamily="34" charset="0"/>
                          <a:ea typeface="Arial" pitchFamily="-107" charset="0"/>
                          <a:cs typeface="Arial" panose="020B0604020202020204" pitchFamily="34" charset="0"/>
                        </a:rPr>
                        <a:t> effects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3082" name="Text Box 10"/>
          <p:cNvSpPr txBox="1">
            <a:spLocks noChangeArrowheads="1"/>
          </p:cNvSpPr>
          <p:nvPr/>
        </p:nvSpPr>
        <p:spPr bwMode="auto">
          <a:xfrm>
            <a:off x="76200" y="215900"/>
            <a:ext cx="2590800" cy="1243417"/>
          </a:xfrm>
          <a:prstGeom prst="rect">
            <a:avLst/>
          </a:prstGeom>
          <a:solidFill>
            <a:schemeClr val="bg1"/>
          </a:solidFill>
          <a:ln w="38100">
            <a:solidFill>
              <a:schemeClr val="tx1"/>
            </a:solidFill>
            <a:miter lim="800000"/>
            <a:headEnd/>
            <a:tailEnd/>
          </a:ln>
          <a:effectLst/>
        </p:spPr>
        <p:txBody>
          <a:bodyPr>
            <a:prstTxWarp prst="textNoShape">
              <a:avLst/>
            </a:prstTxWarp>
            <a:spAutoFit/>
          </a:bodyPr>
          <a:lstStyle/>
          <a:p>
            <a:pPr algn="ctr" eaLnBrk="0" fontAlgn="base" hangingPunct="0">
              <a:spcBef>
                <a:spcPct val="0"/>
              </a:spcBef>
              <a:spcAft>
                <a:spcPct val="0"/>
              </a:spcAft>
            </a:pPr>
            <a:r>
              <a:rPr lang="en-US" sz="1000" b="1" dirty="0">
                <a:solidFill>
                  <a:srgbClr val="000000"/>
                </a:solidFill>
                <a:latin typeface="Times" charset="0"/>
              </a:rPr>
              <a:t>Script</a:t>
            </a:r>
            <a:br>
              <a:rPr lang="en-US" sz="1000" b="1" dirty="0">
                <a:solidFill>
                  <a:srgbClr val="000000"/>
                </a:solidFill>
                <a:latin typeface="Times" charset="0"/>
              </a:rPr>
            </a:br>
            <a:r>
              <a:rPr lang="en-US" sz="2400" dirty="0">
                <a:solidFill>
                  <a:srgbClr val="000000"/>
                </a:solidFill>
                <a:latin typeface="Times" charset="0"/>
              </a:rPr>
              <a:t> </a:t>
            </a:r>
          </a:p>
          <a:p>
            <a:pPr algn="ctr" eaLnBrk="0" fontAlgn="base" hangingPunct="0">
              <a:spcBef>
                <a:spcPct val="30000"/>
              </a:spcBef>
              <a:spcAft>
                <a:spcPct val="0"/>
              </a:spcAft>
            </a:pPr>
            <a:endParaRPr lang="en-US" sz="2400" dirty="0">
              <a:solidFill>
                <a:srgbClr val="000000"/>
              </a:solidFill>
              <a:latin typeface="Times" charset="0"/>
            </a:endParaRPr>
          </a:p>
          <a:p>
            <a:pPr algn="ctr" eaLnBrk="0" fontAlgn="base" hangingPunct="0">
              <a:spcBef>
                <a:spcPct val="30000"/>
              </a:spcBef>
              <a:spcAft>
                <a:spcPct val="0"/>
              </a:spcAft>
            </a:pPr>
            <a:endParaRPr lang="en-US" sz="2400" dirty="0">
              <a:solidFill>
                <a:srgbClr val="000000"/>
              </a:solidFill>
              <a:latin typeface="Times" charset="0"/>
            </a:endParaRPr>
          </a:p>
        </p:txBody>
      </p:sp>
      <p:graphicFrame>
        <p:nvGraphicFramePr>
          <p:cNvPr id="3083" name="Group 11"/>
          <p:cNvGraphicFramePr>
            <a:graphicFrameLocks noGrp="1"/>
          </p:cNvGraphicFramePr>
          <p:nvPr/>
        </p:nvGraphicFramePr>
        <p:xfrm>
          <a:off x="152400" y="4752975"/>
          <a:ext cx="8801100" cy="1924051"/>
        </p:xfrm>
        <a:graphic>
          <a:graphicData uri="http://schemas.openxmlformats.org/drawingml/2006/table">
            <a:tbl>
              <a:tblPr/>
              <a:tblGrid>
                <a:gridCol w="4305300">
                  <a:extLst>
                    <a:ext uri="{9D8B030D-6E8A-4147-A177-3AD203B41FA5}">
                      <a16:colId xmlns:a16="http://schemas.microsoft.com/office/drawing/2014/main" val="20000"/>
                    </a:ext>
                  </a:extLst>
                </a:gridCol>
                <a:gridCol w="4495800">
                  <a:extLst>
                    <a:ext uri="{9D8B030D-6E8A-4147-A177-3AD203B41FA5}">
                      <a16:colId xmlns:a16="http://schemas.microsoft.com/office/drawing/2014/main" val="20001"/>
                    </a:ext>
                  </a:extLst>
                </a:gridCol>
              </a:tblGrid>
              <a:tr h="3524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1" i="0" u="none" strike="noStrike" cap="none" normalizeH="0" baseline="0" dirty="0">
                          <a:ln>
                            <a:noFill/>
                          </a:ln>
                          <a:solidFill>
                            <a:schemeClr val="tx1"/>
                          </a:solidFill>
                          <a:effectLst/>
                          <a:latin typeface="Arial" pitchFamily="-107" charset="0"/>
                          <a:ea typeface="Arial" pitchFamily="-107" charset="0"/>
                          <a:cs typeface="Arial" pitchFamily="-107" charset="0"/>
                        </a:rPr>
                        <a:t>Image/video  description:</a:t>
                      </a:r>
                      <a:endParaRPr kumimoji="0" lang="en-US" sz="1000" b="0" i="0" u="none" strike="noStrike" cap="none" normalizeH="0" baseline="0" dirty="0">
                        <a:ln>
                          <a:noFill/>
                        </a:ln>
                        <a:solidFill>
                          <a:schemeClr val="tx1"/>
                        </a:solidFill>
                        <a:effectLst/>
                        <a:latin typeface="Arial" pitchFamily="-107" charset="0"/>
                        <a:ea typeface="Arial" pitchFamily="-107" charset="0"/>
                        <a:cs typeface="Arial" pitchFamily="-107" charset="0"/>
                      </a:endParaRPr>
                    </a:p>
                  </a:txBody>
                  <a:tcPr anchor="ctr"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1" i="0" u="none" strike="noStrike" cap="none" normalizeH="0" baseline="0" dirty="0">
                          <a:ln>
                            <a:noFill/>
                          </a:ln>
                          <a:solidFill>
                            <a:schemeClr val="tx1"/>
                          </a:solidFill>
                          <a:effectLst/>
                          <a:latin typeface="Arial" pitchFamily="-107" charset="0"/>
                          <a:ea typeface="Arial" pitchFamily="-107" charset="0"/>
                          <a:cs typeface="Arial" pitchFamily="-107" charset="0"/>
                        </a:rPr>
                        <a:t>Image/video  filename: </a:t>
                      </a:r>
                    </a:p>
                  </a:txBody>
                  <a:tcPr anchor="ctr"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73088">
                <a:tc gridSpan="2">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1" i="0" u="none" strike="noStrike" cap="none" normalizeH="0" baseline="0" dirty="0">
                          <a:ln>
                            <a:noFill/>
                          </a:ln>
                          <a:solidFill>
                            <a:schemeClr val="tx1"/>
                          </a:solidFill>
                          <a:effectLst/>
                          <a:latin typeface="Arial" pitchFamily="-107" charset="0"/>
                          <a:ea typeface="Arial" pitchFamily="-107" charset="0"/>
                          <a:cs typeface="Arial" pitchFamily="-107" charset="0"/>
                        </a:rPr>
                        <a:t>Text on screen (subtitles):</a:t>
                      </a:r>
                      <a:endParaRPr kumimoji="0" lang="en-US" sz="1000" b="0" i="0" u="none" strike="noStrike" cap="none" normalizeH="0" baseline="0" dirty="0">
                        <a:ln>
                          <a:noFill/>
                        </a:ln>
                        <a:solidFill>
                          <a:schemeClr val="tx1"/>
                        </a:solidFill>
                        <a:effectLst/>
                        <a:latin typeface="Arial" pitchFamily="-107" charset="0"/>
                        <a:ea typeface="Arial" pitchFamily="-107" charset="0"/>
                        <a:cs typeface="Arial" pitchFamily="-107" charset="0"/>
                      </a:endParaRPr>
                    </a:p>
                  </a:txBody>
                  <a:tcP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1"/>
                  </a:ext>
                </a:extLst>
              </a:tr>
              <a:tr h="357188">
                <a:tc gridSpan="2">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1" i="0" u="none" strike="noStrike" cap="none" normalizeH="0" baseline="0" dirty="0">
                          <a:ln>
                            <a:noFill/>
                          </a:ln>
                          <a:solidFill>
                            <a:schemeClr val="tx1"/>
                          </a:solidFill>
                          <a:effectLst/>
                          <a:latin typeface="Arial" pitchFamily="-107" charset="0"/>
                          <a:ea typeface="Arial" pitchFamily="-107" charset="0"/>
                          <a:cs typeface="Arial" pitchFamily="-107" charset="0"/>
                        </a:rPr>
                        <a:t>Animation/Interaction: </a:t>
                      </a:r>
                      <a:endParaRPr kumimoji="0" lang="en-US" sz="1000" b="0" i="0" u="none" strike="noStrike" cap="none" normalizeH="0" baseline="0" dirty="0">
                        <a:ln>
                          <a:noFill/>
                        </a:ln>
                        <a:solidFill>
                          <a:schemeClr val="tx1"/>
                        </a:solidFill>
                        <a:effectLst/>
                        <a:latin typeface="Arial" pitchFamily="-107" charset="0"/>
                        <a:ea typeface="Arial" pitchFamily="-107" charset="0"/>
                        <a:cs typeface="Arial" pitchFamily="-107" charset="0"/>
                      </a:endParaRPr>
                    </a:p>
                  </a:txBody>
                  <a:tcP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2"/>
                  </a:ext>
                </a:extLst>
              </a:tr>
              <a:tr h="641350">
                <a:tc gridSpan="2">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1" i="0" u="none" strike="noStrike" cap="none" normalizeH="0" baseline="0" dirty="0">
                          <a:ln>
                            <a:noFill/>
                          </a:ln>
                          <a:solidFill>
                            <a:schemeClr val="tx1"/>
                          </a:solidFill>
                          <a:effectLst/>
                          <a:latin typeface="Arial" pitchFamily="-107" charset="0"/>
                          <a:ea typeface="Arial" pitchFamily="-107" charset="0"/>
                          <a:cs typeface="Arial" pitchFamily="-107" charset="0"/>
                        </a:rPr>
                        <a:t>Notes: </a:t>
                      </a:r>
                    </a:p>
                  </a:txBody>
                  <a:tcP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3"/>
                  </a:ext>
                </a:extLst>
              </a:tr>
            </a:tbl>
          </a:graphicData>
        </a:graphic>
      </p:graphicFrame>
      <p:sp>
        <p:nvSpPr>
          <p:cNvPr id="11" name="Rectangle 10"/>
          <p:cNvSpPr/>
          <p:nvPr/>
        </p:nvSpPr>
        <p:spPr>
          <a:xfrm>
            <a:off x="2895600" y="215900"/>
            <a:ext cx="6057900" cy="4356100"/>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endParaRPr lang="en-US" sz="2400" dirty="0">
              <a:solidFill>
                <a:srgbClr val="000000"/>
              </a:solidFill>
            </a:endParaRPr>
          </a:p>
        </p:txBody>
      </p:sp>
      <p:sp>
        <p:nvSpPr>
          <p:cNvPr id="2" name="Rectangle 1"/>
          <p:cNvSpPr/>
          <p:nvPr/>
        </p:nvSpPr>
        <p:spPr>
          <a:xfrm>
            <a:off x="76200" y="3505200"/>
            <a:ext cx="2590800" cy="1066800"/>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endParaRPr lang="en-GB" sz="2400" dirty="0">
              <a:solidFill>
                <a:srgbClr val="FFFFFF"/>
              </a:solidFill>
            </a:endParaRPr>
          </a:p>
        </p:txBody>
      </p:sp>
      <p:sp>
        <p:nvSpPr>
          <p:cNvPr id="3" name="TextBox 2"/>
          <p:cNvSpPr txBox="1"/>
          <p:nvPr/>
        </p:nvSpPr>
        <p:spPr>
          <a:xfrm>
            <a:off x="107272" y="3526795"/>
            <a:ext cx="1247457" cy="261610"/>
          </a:xfrm>
          <a:prstGeom prst="rect">
            <a:avLst/>
          </a:prstGeom>
          <a:noFill/>
        </p:spPr>
        <p:txBody>
          <a:bodyPr wrap="none" rtlCol="0">
            <a:spAutoFit/>
          </a:bodyPr>
          <a:lstStyle/>
          <a:p>
            <a:pPr algn="ctr" eaLnBrk="0" fontAlgn="base" hangingPunct="0">
              <a:spcBef>
                <a:spcPct val="0"/>
              </a:spcBef>
              <a:spcAft>
                <a:spcPct val="0"/>
              </a:spcAft>
            </a:pPr>
            <a:r>
              <a:rPr lang="en-GB" sz="1100" b="1" dirty="0">
                <a:solidFill>
                  <a:srgbClr val="000000"/>
                </a:solidFill>
                <a:latin typeface="Times" charset="0"/>
              </a:rPr>
              <a:t>Camera directions</a:t>
            </a:r>
          </a:p>
        </p:txBody>
      </p:sp>
    </p:spTree>
    <p:extLst>
      <p:ext uri="{BB962C8B-B14F-4D97-AF65-F5344CB8AC3E}">
        <p14:creationId xmlns:p14="http://schemas.microsoft.com/office/powerpoint/2010/main" val="5326204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p:txBody>
          <a:bodyPr>
            <a:normAutofit fontScale="90000"/>
          </a:bodyPr>
          <a:lstStyle/>
          <a:p>
            <a:br>
              <a:rPr lang="en-GB" sz="3100" dirty="0">
                <a:solidFill>
                  <a:prstClr val="black"/>
                </a:solidFill>
                <a:latin typeface="Tahoma" pitchFamily="34" charset="0"/>
                <a:cs typeface="Tahoma" pitchFamily="34" charset="0"/>
              </a:rPr>
            </a:br>
            <a:r>
              <a:rPr lang="en-GB" sz="3100" b="1" dirty="0">
                <a:solidFill>
                  <a:srgbClr val="C00000"/>
                </a:solidFill>
                <a:latin typeface="Tahoma" pitchFamily="34" charset="0"/>
                <a:cs typeface="Tahoma" pitchFamily="34" charset="0"/>
              </a:rPr>
              <a:t>Critical Connections website</a:t>
            </a:r>
            <a:br>
              <a:rPr lang="en-GB" sz="3100" b="1" dirty="0">
                <a:solidFill>
                  <a:srgbClr val="C00000"/>
                </a:solidFill>
                <a:latin typeface="Tahoma" pitchFamily="34" charset="0"/>
                <a:cs typeface="Tahoma" pitchFamily="34" charset="0"/>
              </a:rPr>
            </a:br>
            <a:r>
              <a:rPr lang="en-GB" sz="3100" dirty="0">
                <a:solidFill>
                  <a:prstClr val="black"/>
                </a:solidFill>
                <a:latin typeface="Tahoma" pitchFamily="34" charset="0"/>
                <a:cs typeface="Tahoma" pitchFamily="34" charset="0"/>
                <a:hlinkClick r:id="" action="ppaction://noaction"/>
              </a:rPr>
              <a:t>http</a:t>
            </a:r>
            <a:r>
              <a:rPr lang="en-GB" sz="3100" dirty="0">
                <a:solidFill>
                  <a:prstClr val="black"/>
                </a:solidFill>
                <a:latin typeface="Tahoma" pitchFamily="34" charset="0"/>
                <a:cs typeface="Tahoma" pitchFamily="34" charset="0"/>
                <a:hlinkClick r:id="rId2"/>
              </a:rPr>
              <a:t>://</a:t>
            </a:r>
            <a:r>
              <a:rPr lang="en-GB" sz="3100">
                <a:solidFill>
                  <a:prstClr val="black"/>
                </a:solidFill>
                <a:latin typeface="Tahoma" pitchFamily="34" charset="0"/>
                <a:cs typeface="Tahoma" pitchFamily="34" charset="0"/>
                <a:hlinkClick r:id="rId2"/>
              </a:rPr>
              <a:t>goldsmithsmdst.com</a:t>
            </a:r>
            <a:br>
              <a:rPr lang="en-GB" dirty="0">
                <a:solidFill>
                  <a:prstClr val="black"/>
                </a:solidFill>
                <a:latin typeface="Tahoma" pitchFamily="34" charset="0"/>
                <a:cs typeface="Tahoma" pitchFamily="34" charset="0"/>
              </a:rPr>
            </a:br>
            <a:endParaRPr lang="zh-TW" altLang="en-GB" dirty="0"/>
          </a:p>
        </p:txBody>
      </p:sp>
      <p:pic>
        <p:nvPicPr>
          <p:cNvPr id="2" name="Content Placeholder 1"/>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632502" y="1417638"/>
            <a:ext cx="5724636" cy="4293477"/>
          </a:xfrm>
        </p:spPr>
      </p:pic>
      <p:sp>
        <p:nvSpPr>
          <p:cNvPr id="6" name="TextBox 5"/>
          <p:cNvSpPr txBox="1"/>
          <p:nvPr/>
        </p:nvSpPr>
        <p:spPr>
          <a:xfrm>
            <a:off x="457200" y="5989424"/>
            <a:ext cx="8075240" cy="646331"/>
          </a:xfrm>
          <a:prstGeom prst="rect">
            <a:avLst/>
          </a:prstGeom>
          <a:noFill/>
        </p:spPr>
        <p:txBody>
          <a:bodyPr wrap="square" rtlCol="0">
            <a:spAutoFit/>
          </a:bodyPr>
          <a:lstStyle/>
          <a:p>
            <a:pPr algn="ctr"/>
            <a:r>
              <a:rPr lang="en-GB" dirty="0">
                <a:latin typeface="Tahoma" panose="020B0604030504040204" pitchFamily="34" charset="0"/>
                <a:ea typeface="Tahoma" panose="020B0604030504040204" pitchFamily="34" charset="0"/>
                <a:cs typeface="Tahoma" panose="020B0604030504040204" pitchFamily="34" charset="0"/>
              </a:rPr>
              <a:t>See Handbook for Teachers: </a:t>
            </a:r>
            <a:r>
              <a:rPr lang="en-GB" dirty="0">
                <a:latin typeface="Tahoma" panose="020B0604030504040204" pitchFamily="34" charset="0"/>
                <a:ea typeface="Tahoma" panose="020B0604030504040204" pitchFamily="34" charset="0"/>
                <a:cs typeface="Tahoma" panose="020B0604030504040204" pitchFamily="34" charset="0"/>
                <a:hlinkClick r:id="rId4"/>
              </a:rPr>
              <a:t>https://goldsmithsmdst.wordpress.com/handbook/</a:t>
            </a:r>
            <a:endParaRPr lang="en-GB"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2105020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3492</TotalTime>
  <Words>885</Words>
  <Application>Microsoft Office PowerPoint</Application>
  <PresentationFormat>On-screen Show (4:3)</PresentationFormat>
  <Paragraphs>82</Paragraphs>
  <Slides>15</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vt:i4>
      </vt:variant>
    </vt:vector>
  </HeadingPairs>
  <TitlesOfParts>
    <vt:vector size="23" baseType="lpstr">
      <vt:lpstr>Arial</vt:lpstr>
      <vt:lpstr>Calibri</vt:lpstr>
      <vt:lpstr>Comic Sans MS</vt:lpstr>
      <vt:lpstr>Georgia</vt:lpstr>
      <vt:lpstr>Tahoma</vt:lpstr>
      <vt:lpstr>Times</vt:lpstr>
      <vt:lpstr>Times New Roman</vt:lpstr>
      <vt:lpstr>Office Theme</vt:lpstr>
      <vt:lpstr>   Migrating Texts: Adaptation and Translation Multilingual digital storytelling workshop      </vt:lpstr>
      <vt:lpstr>Main aims for the workshop </vt:lpstr>
      <vt:lpstr>Hedgehog’s Home by Branko Ćopić</vt:lpstr>
      <vt:lpstr>Hedgehog’s Home: Summary</vt:lpstr>
      <vt:lpstr>Hedgehog’s Home: A story in rhyme</vt:lpstr>
      <vt:lpstr>Hedgehog’s Home: An adaptation</vt:lpstr>
      <vt:lpstr>Hedgehog’s Home   Your adaptation for a digital story</vt:lpstr>
      <vt:lpstr>Experiment with adapting and translating a story using Photo Story 3</vt:lpstr>
      <vt:lpstr>Using Photo Story 3 as a tool  Demonstration</vt:lpstr>
      <vt:lpstr>PowerPoint Presentation</vt:lpstr>
      <vt:lpstr>Sharing digital stories</vt:lpstr>
      <vt:lpstr> Hedgehog’s Home</vt:lpstr>
      <vt:lpstr>Poster on making the digital story</vt:lpstr>
      <vt:lpstr>PowerPoint Presentation</vt:lpstr>
      <vt:lpstr> Critical Connections website http://goldsmithsmdst.com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Anderson</dc:creator>
  <cp:lastModifiedBy>Vicky Macleroy</cp:lastModifiedBy>
  <cp:revision>221</cp:revision>
  <dcterms:created xsi:type="dcterms:W3CDTF">2017-05-16T19:11:40Z</dcterms:created>
  <dcterms:modified xsi:type="dcterms:W3CDTF">2021-02-14T15:20:36Z</dcterms:modified>
</cp:coreProperties>
</file>