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2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4" r:id="rId19"/>
    <p:sldId id="272" r:id="rId20"/>
    <p:sldId id="275" r:id="rId21"/>
    <p:sldId id="276" r:id="rId22"/>
  </p:sldIdLst>
  <p:sldSz cx="12192000" cy="6858000"/>
  <p:notesSz cx="6858000" cy="9144000"/>
  <p:embeddedFontLs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Merriweather" panose="00000500000000000000" pitchFamily="2" charset="0"/>
      <p:regular r:id="rId30"/>
      <p:bold r:id="rId31"/>
      <p:italic r:id="rId32"/>
      <p:boldItalic r:id="rId33"/>
    </p:embeddedFont>
    <p:embeddedFont>
      <p:font typeface="Open Sans" panose="020B0606030504020204" pitchFamily="34" charset="0"/>
      <p:regular r:id="rId34"/>
      <p:bold r:id="rId35"/>
      <p:italic r:id="rId36"/>
      <p:boldItalic r:id="rId37"/>
    </p:embeddedFont>
    <p:embeddedFont>
      <p:font typeface="Open Sans SemiBold" panose="020B0706030804020204" pitchFamily="34" charset="0"/>
      <p:regular r:id="rId38"/>
      <p:bold r:id="rId39"/>
      <p:italic r:id="rId40"/>
      <p:boldItalic r:id="rId41"/>
    </p:embeddedFont>
    <p:embeddedFont>
      <p:font typeface="Times" panose="02020603050405020304" pitchFamily="18"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gsZZaIgHkorhnxqoPh2jI0T1VDV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341"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19.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6.fntdata"/><Relationship Id="rId11" Type="http://schemas.openxmlformats.org/officeDocument/2006/relationships/slide" Target="slides/slide9.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font" Target="fonts/font2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8.fntdata"/><Relationship Id="rId44" Type="http://schemas.openxmlformats.org/officeDocument/2006/relationships/font" Target="fonts/font2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customschemas.google.com/relationships/presentationmetadata" Target="metadata"/><Relationship Id="rId20" Type="http://schemas.openxmlformats.org/officeDocument/2006/relationships/slide" Target="slides/slide18.xml"/><Relationship Id="rId41"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 name="Google Shape;22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5ef8687a73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g25ef8687a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5ef8687a73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g25ef8687a73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26df348f7e4_1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g26df348f7e4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6df348f7e4_1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g26df348f7e4_1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6df348f7e4_1_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26df348f7e4_1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4" name="Google Shape;27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3722E0-4D2D-6F47-AEB7-A642BDCC9DB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r>
              <a:rPr lang="en-US" dirty="0"/>
              <a:t>Talk through</a:t>
            </a:r>
          </a:p>
        </p:txBody>
      </p:sp>
    </p:spTree>
    <p:extLst>
      <p:ext uri="{BB962C8B-B14F-4D97-AF65-F5344CB8AC3E}">
        <p14:creationId xmlns:p14="http://schemas.microsoft.com/office/powerpoint/2010/main" val="1867486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31436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4051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3402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20"/>
        <p:cNvGrpSpPr/>
        <p:nvPr/>
      </p:nvGrpSpPr>
      <p:grpSpPr>
        <a:xfrm>
          <a:off x="0" y="0"/>
          <a:ext cx="0" cy="0"/>
          <a:chOff x="0" y="0"/>
          <a:chExt cx="0" cy="0"/>
        </a:xfrm>
      </p:grpSpPr>
      <p:sp>
        <p:nvSpPr>
          <p:cNvPr id="21" name="Google Shape;2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4"/>
        <p:cNvGrpSpPr/>
        <p:nvPr/>
      </p:nvGrpSpPr>
      <p:grpSpPr>
        <a:xfrm>
          <a:off x="0" y="0"/>
          <a:ext cx="0" cy="0"/>
          <a:chOff x="0" y="0"/>
          <a:chExt cx="0" cy="0"/>
        </a:xfrm>
      </p:grpSpPr>
      <p:sp>
        <p:nvSpPr>
          <p:cNvPr id="25" name="Google Shape;25;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30"/>
        <p:cNvGrpSpPr/>
        <p:nvPr/>
      </p:nvGrpSpPr>
      <p:grpSpPr>
        <a:xfrm>
          <a:off x="0" y="0"/>
          <a:ext cx="0" cy="0"/>
          <a:chOff x="0" y="0"/>
          <a:chExt cx="0" cy="0"/>
        </a:xfrm>
      </p:grpSpPr>
      <p:sp>
        <p:nvSpPr>
          <p:cNvPr id="31" name="Google Shape;31;p1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1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3" name="Google Shape;33;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42"/>
        <p:cNvGrpSpPr/>
        <p:nvPr/>
      </p:nvGrpSpPr>
      <p:grpSpPr>
        <a:xfrm>
          <a:off x="0" y="0"/>
          <a:ext cx="0" cy="0"/>
          <a:chOff x="0" y="0"/>
          <a:chExt cx="0" cy="0"/>
        </a:xfrm>
      </p:grpSpPr>
      <p:sp>
        <p:nvSpPr>
          <p:cNvPr id="43" name="Google Shape;43;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9"/>
        <p:cNvGrpSpPr/>
        <p:nvPr/>
      </p:nvGrpSpPr>
      <p:grpSpPr>
        <a:xfrm>
          <a:off x="0" y="0"/>
          <a:ext cx="0" cy="0"/>
          <a:chOff x="0" y="0"/>
          <a:chExt cx="0" cy="0"/>
        </a:xfrm>
      </p:grpSpPr>
      <p:sp>
        <p:nvSpPr>
          <p:cNvPr id="50" name="Google Shape;50;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4" name="Google Shape;54;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58"/>
        <p:cNvGrpSpPr/>
        <p:nvPr/>
      </p:nvGrpSpPr>
      <p:grpSpPr>
        <a:xfrm>
          <a:off x="0" y="0"/>
          <a:ext cx="0" cy="0"/>
          <a:chOff x="0" y="0"/>
          <a:chExt cx="0" cy="0"/>
        </a:xfrm>
      </p:grpSpPr>
      <p:sp>
        <p:nvSpPr>
          <p:cNvPr id="59" name="Google Shape;59;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5"/>
        <p:cNvGrpSpPr/>
        <p:nvPr/>
      </p:nvGrpSpPr>
      <p:grpSpPr>
        <a:xfrm>
          <a:off x="0" y="0"/>
          <a:ext cx="0" cy="0"/>
          <a:chOff x="0" y="0"/>
          <a:chExt cx="0" cy="0"/>
        </a:xfrm>
      </p:grpSpPr>
      <p:sp>
        <p:nvSpPr>
          <p:cNvPr id="66" name="Google Shape;66;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3"/>
          <p:cNvSpPr>
            <a:spLocks noGrp="1"/>
          </p:cNvSpPr>
          <p:nvPr>
            <p:ph type="pic" idx="2"/>
          </p:nvPr>
        </p:nvSpPr>
        <p:spPr>
          <a:xfrm>
            <a:off x="5183188" y="987425"/>
            <a:ext cx="6172200" cy="4873625"/>
          </a:xfrm>
          <a:prstGeom prst="rect">
            <a:avLst/>
          </a:prstGeom>
          <a:noFill/>
          <a:ln>
            <a:noFill/>
          </a:ln>
        </p:spPr>
      </p:sp>
      <p:sp>
        <p:nvSpPr>
          <p:cNvPr id="68" name="Google Shape;68;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2"/>
        <p:cNvGrpSpPr/>
        <p:nvPr/>
      </p:nvGrpSpPr>
      <p:grpSpPr>
        <a:xfrm>
          <a:off x="0" y="0"/>
          <a:ext cx="0" cy="0"/>
          <a:chOff x="0" y="0"/>
          <a:chExt cx="0" cy="0"/>
        </a:xfrm>
      </p:grpSpPr>
      <p:sp>
        <p:nvSpPr>
          <p:cNvPr id="73" name="Google Shape;73;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8"/>
        <p:cNvGrpSpPr/>
        <p:nvPr/>
      </p:nvGrpSpPr>
      <p:grpSpPr>
        <a:xfrm>
          <a:off x="0" y="0"/>
          <a:ext cx="0" cy="0"/>
          <a:chOff x="0" y="0"/>
          <a:chExt cx="0" cy="0"/>
        </a:xfrm>
      </p:grpSpPr>
      <p:sp>
        <p:nvSpPr>
          <p:cNvPr id="79" name="Google Shape;79;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EB214-F98B-4DD4-BC26-C1296C3D45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DFF4F31-AD73-45D6-83EB-DA57272B14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C31902D-271E-48DD-A917-D9F7C1F60D7D}"/>
              </a:ext>
            </a:extLst>
          </p:cNvPr>
          <p:cNvSpPr>
            <a:spLocks noGrp="1"/>
          </p:cNvSpPr>
          <p:nvPr>
            <p:ph type="dt" sz="half" idx="10"/>
          </p:nvPr>
        </p:nvSpPr>
        <p:spPr/>
        <p:txBody>
          <a:bodyPr/>
          <a:lstStyle/>
          <a:p>
            <a:fld id="{C6BCB1AF-7167-4B5A-A0FC-6984F1B94148}" type="datetimeFigureOut">
              <a:rPr lang="en-GB" smtClean="0"/>
              <a:t>06/11/2023</a:t>
            </a:fld>
            <a:endParaRPr lang="en-GB"/>
          </a:p>
        </p:txBody>
      </p:sp>
      <p:sp>
        <p:nvSpPr>
          <p:cNvPr id="5" name="Footer Placeholder 4">
            <a:extLst>
              <a:ext uri="{FF2B5EF4-FFF2-40B4-BE49-F238E27FC236}">
                <a16:creationId xmlns:a16="http://schemas.microsoft.com/office/drawing/2014/main" id="{056D8CAB-DBA7-4661-8423-3287349D73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8300F1-A278-47E8-A1AE-131B0F71953B}"/>
              </a:ext>
            </a:extLst>
          </p:cNvPr>
          <p:cNvSpPr>
            <a:spLocks noGrp="1"/>
          </p:cNvSpPr>
          <p:nvPr>
            <p:ph type="sldNum" sz="quarter" idx="12"/>
          </p:nvPr>
        </p:nvSpPr>
        <p:spPr/>
        <p:txBody>
          <a:bodyPr/>
          <a:lstStyle/>
          <a:p>
            <a:fld id="{9AEC9B6B-A1CB-4DA9-8381-0586E5F79CAE}" type="slidenum">
              <a:rPr lang="en-GB" smtClean="0"/>
              <a:t>‹#›</a:t>
            </a:fld>
            <a:endParaRPr lang="en-GB"/>
          </a:p>
        </p:txBody>
      </p:sp>
    </p:spTree>
    <p:extLst>
      <p:ext uri="{BB962C8B-B14F-4D97-AF65-F5344CB8AC3E}">
        <p14:creationId xmlns:p14="http://schemas.microsoft.com/office/powerpoint/2010/main" val="4137770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82791-D9B2-43A7-880B-1B0EE33DA0E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BE0327-82A5-4198-86FD-9B5E9477AC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E72C12-4AE7-45F8-9B19-0C3ABFD667EA}"/>
              </a:ext>
            </a:extLst>
          </p:cNvPr>
          <p:cNvSpPr>
            <a:spLocks noGrp="1"/>
          </p:cNvSpPr>
          <p:nvPr>
            <p:ph type="dt" sz="half" idx="10"/>
          </p:nvPr>
        </p:nvSpPr>
        <p:spPr/>
        <p:txBody>
          <a:bodyPr/>
          <a:lstStyle/>
          <a:p>
            <a:fld id="{C6BCB1AF-7167-4B5A-A0FC-6984F1B94148}" type="datetimeFigureOut">
              <a:rPr lang="en-GB" smtClean="0"/>
              <a:t>06/11/2023</a:t>
            </a:fld>
            <a:endParaRPr lang="en-GB"/>
          </a:p>
        </p:txBody>
      </p:sp>
      <p:sp>
        <p:nvSpPr>
          <p:cNvPr id="5" name="Footer Placeholder 4">
            <a:extLst>
              <a:ext uri="{FF2B5EF4-FFF2-40B4-BE49-F238E27FC236}">
                <a16:creationId xmlns:a16="http://schemas.microsoft.com/office/drawing/2014/main" id="{2CEFEFFD-93B4-491D-B0F6-F24F0126FC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3FCDF3-7233-4133-9B0B-51BAF1739C53}"/>
              </a:ext>
            </a:extLst>
          </p:cNvPr>
          <p:cNvSpPr>
            <a:spLocks noGrp="1"/>
          </p:cNvSpPr>
          <p:nvPr>
            <p:ph type="sldNum" sz="quarter" idx="12"/>
          </p:nvPr>
        </p:nvSpPr>
        <p:spPr/>
        <p:txBody>
          <a:bodyPr/>
          <a:lstStyle/>
          <a:p>
            <a:fld id="{9AEC9B6B-A1CB-4DA9-8381-0586E5F79CAE}" type="slidenum">
              <a:rPr lang="en-GB" smtClean="0"/>
              <a:t>‹#›</a:t>
            </a:fld>
            <a:endParaRPr lang="en-GB"/>
          </a:p>
        </p:txBody>
      </p:sp>
    </p:spTree>
    <p:extLst>
      <p:ext uri="{BB962C8B-B14F-4D97-AF65-F5344CB8AC3E}">
        <p14:creationId xmlns:p14="http://schemas.microsoft.com/office/powerpoint/2010/main" val="11375633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5BC4D-BDF0-4109-B16E-C71A699E82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000E9B5-545E-4401-A9C3-B413B41477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EBE734-84F3-40A1-A7C5-EC3EE800326E}"/>
              </a:ext>
            </a:extLst>
          </p:cNvPr>
          <p:cNvSpPr>
            <a:spLocks noGrp="1"/>
          </p:cNvSpPr>
          <p:nvPr>
            <p:ph type="dt" sz="half" idx="10"/>
          </p:nvPr>
        </p:nvSpPr>
        <p:spPr/>
        <p:txBody>
          <a:bodyPr/>
          <a:lstStyle/>
          <a:p>
            <a:fld id="{C6BCB1AF-7167-4B5A-A0FC-6984F1B94148}" type="datetimeFigureOut">
              <a:rPr lang="en-GB" smtClean="0"/>
              <a:t>06/11/2023</a:t>
            </a:fld>
            <a:endParaRPr lang="en-GB"/>
          </a:p>
        </p:txBody>
      </p:sp>
      <p:sp>
        <p:nvSpPr>
          <p:cNvPr id="5" name="Footer Placeholder 4">
            <a:extLst>
              <a:ext uri="{FF2B5EF4-FFF2-40B4-BE49-F238E27FC236}">
                <a16:creationId xmlns:a16="http://schemas.microsoft.com/office/drawing/2014/main" id="{1FFB77E1-E8E2-4112-944B-AB2E18C8A8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02B92B-FB2A-4346-8676-1476503F5C97}"/>
              </a:ext>
            </a:extLst>
          </p:cNvPr>
          <p:cNvSpPr>
            <a:spLocks noGrp="1"/>
          </p:cNvSpPr>
          <p:nvPr>
            <p:ph type="sldNum" sz="quarter" idx="12"/>
          </p:nvPr>
        </p:nvSpPr>
        <p:spPr/>
        <p:txBody>
          <a:bodyPr/>
          <a:lstStyle/>
          <a:p>
            <a:fld id="{9AEC9B6B-A1CB-4DA9-8381-0586E5F79CAE}" type="slidenum">
              <a:rPr lang="en-GB" smtClean="0"/>
              <a:t>‹#›</a:t>
            </a:fld>
            <a:endParaRPr lang="en-GB"/>
          </a:p>
        </p:txBody>
      </p:sp>
    </p:spTree>
    <p:extLst>
      <p:ext uri="{BB962C8B-B14F-4D97-AF65-F5344CB8AC3E}">
        <p14:creationId xmlns:p14="http://schemas.microsoft.com/office/powerpoint/2010/main" val="20630346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34B3A-9A8E-4C3E-BFB0-CBA5DC582E0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5DE78E3-96D4-4B41-97D2-5474124663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ADDC35A-2383-486A-8D59-B50AC89D22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78F2140-ED6F-48D7-8866-28A27CF9CDB5}"/>
              </a:ext>
            </a:extLst>
          </p:cNvPr>
          <p:cNvSpPr>
            <a:spLocks noGrp="1"/>
          </p:cNvSpPr>
          <p:nvPr>
            <p:ph type="dt" sz="half" idx="10"/>
          </p:nvPr>
        </p:nvSpPr>
        <p:spPr/>
        <p:txBody>
          <a:bodyPr/>
          <a:lstStyle/>
          <a:p>
            <a:fld id="{C6BCB1AF-7167-4B5A-A0FC-6984F1B94148}" type="datetimeFigureOut">
              <a:rPr lang="en-GB" smtClean="0"/>
              <a:t>06/11/2023</a:t>
            </a:fld>
            <a:endParaRPr lang="en-GB"/>
          </a:p>
        </p:txBody>
      </p:sp>
      <p:sp>
        <p:nvSpPr>
          <p:cNvPr id="6" name="Footer Placeholder 5">
            <a:extLst>
              <a:ext uri="{FF2B5EF4-FFF2-40B4-BE49-F238E27FC236}">
                <a16:creationId xmlns:a16="http://schemas.microsoft.com/office/drawing/2014/main" id="{61A4664A-C590-4805-AE2C-442248F9373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6A1063-B88A-4AC1-B135-A8C28D8F730C}"/>
              </a:ext>
            </a:extLst>
          </p:cNvPr>
          <p:cNvSpPr>
            <a:spLocks noGrp="1"/>
          </p:cNvSpPr>
          <p:nvPr>
            <p:ph type="sldNum" sz="quarter" idx="12"/>
          </p:nvPr>
        </p:nvSpPr>
        <p:spPr/>
        <p:txBody>
          <a:bodyPr/>
          <a:lstStyle/>
          <a:p>
            <a:fld id="{9AEC9B6B-A1CB-4DA9-8381-0586E5F79CAE}" type="slidenum">
              <a:rPr lang="en-GB" smtClean="0"/>
              <a:t>‹#›</a:t>
            </a:fld>
            <a:endParaRPr lang="en-GB"/>
          </a:p>
        </p:txBody>
      </p:sp>
    </p:spTree>
    <p:extLst>
      <p:ext uri="{BB962C8B-B14F-4D97-AF65-F5344CB8AC3E}">
        <p14:creationId xmlns:p14="http://schemas.microsoft.com/office/powerpoint/2010/main" val="1221124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C580-B23F-496E-84E1-18335EB00BA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5BC6C69-B695-49D1-9DA7-C16E812E35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562A66-2C68-4C80-B77D-08130D0B5D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D53E5B4-02B8-4885-8B1F-5C8B4257DD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145F9D-6F3A-4D3E-BA01-DA603A1792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4A95058-DC94-4952-A6A3-9C175B46C9B9}"/>
              </a:ext>
            </a:extLst>
          </p:cNvPr>
          <p:cNvSpPr>
            <a:spLocks noGrp="1"/>
          </p:cNvSpPr>
          <p:nvPr>
            <p:ph type="dt" sz="half" idx="10"/>
          </p:nvPr>
        </p:nvSpPr>
        <p:spPr/>
        <p:txBody>
          <a:bodyPr/>
          <a:lstStyle/>
          <a:p>
            <a:fld id="{C6BCB1AF-7167-4B5A-A0FC-6984F1B94148}" type="datetimeFigureOut">
              <a:rPr lang="en-GB" smtClean="0"/>
              <a:t>06/11/2023</a:t>
            </a:fld>
            <a:endParaRPr lang="en-GB"/>
          </a:p>
        </p:txBody>
      </p:sp>
      <p:sp>
        <p:nvSpPr>
          <p:cNvPr id="8" name="Footer Placeholder 7">
            <a:extLst>
              <a:ext uri="{FF2B5EF4-FFF2-40B4-BE49-F238E27FC236}">
                <a16:creationId xmlns:a16="http://schemas.microsoft.com/office/drawing/2014/main" id="{2B667961-7BED-4CE0-9FC2-814D87AD45F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11CB93D-00FA-46B3-A795-6F2F9D4E9BE0}"/>
              </a:ext>
            </a:extLst>
          </p:cNvPr>
          <p:cNvSpPr>
            <a:spLocks noGrp="1"/>
          </p:cNvSpPr>
          <p:nvPr>
            <p:ph type="sldNum" sz="quarter" idx="12"/>
          </p:nvPr>
        </p:nvSpPr>
        <p:spPr/>
        <p:txBody>
          <a:bodyPr/>
          <a:lstStyle/>
          <a:p>
            <a:fld id="{9AEC9B6B-A1CB-4DA9-8381-0586E5F79CAE}" type="slidenum">
              <a:rPr lang="en-GB" smtClean="0"/>
              <a:t>‹#›</a:t>
            </a:fld>
            <a:endParaRPr lang="en-GB"/>
          </a:p>
        </p:txBody>
      </p:sp>
    </p:spTree>
    <p:extLst>
      <p:ext uri="{BB962C8B-B14F-4D97-AF65-F5344CB8AC3E}">
        <p14:creationId xmlns:p14="http://schemas.microsoft.com/office/powerpoint/2010/main" val="2604693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1F6E0-78A6-4B2D-8980-4C93869B1FB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99846D6-246C-4927-8B12-D650C7B866BE}"/>
              </a:ext>
            </a:extLst>
          </p:cNvPr>
          <p:cNvSpPr>
            <a:spLocks noGrp="1"/>
          </p:cNvSpPr>
          <p:nvPr>
            <p:ph type="dt" sz="half" idx="10"/>
          </p:nvPr>
        </p:nvSpPr>
        <p:spPr/>
        <p:txBody>
          <a:bodyPr/>
          <a:lstStyle/>
          <a:p>
            <a:fld id="{C6BCB1AF-7167-4B5A-A0FC-6984F1B94148}" type="datetimeFigureOut">
              <a:rPr lang="en-GB" smtClean="0"/>
              <a:t>06/11/2023</a:t>
            </a:fld>
            <a:endParaRPr lang="en-GB"/>
          </a:p>
        </p:txBody>
      </p:sp>
      <p:sp>
        <p:nvSpPr>
          <p:cNvPr id="4" name="Footer Placeholder 3">
            <a:extLst>
              <a:ext uri="{FF2B5EF4-FFF2-40B4-BE49-F238E27FC236}">
                <a16:creationId xmlns:a16="http://schemas.microsoft.com/office/drawing/2014/main" id="{4E2A78AE-34A2-4F66-A746-0E4F69FA5C1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AC8DB4C-EA8E-4646-8017-EC2A5FD35F07}"/>
              </a:ext>
            </a:extLst>
          </p:cNvPr>
          <p:cNvSpPr>
            <a:spLocks noGrp="1"/>
          </p:cNvSpPr>
          <p:nvPr>
            <p:ph type="sldNum" sz="quarter" idx="12"/>
          </p:nvPr>
        </p:nvSpPr>
        <p:spPr/>
        <p:txBody>
          <a:bodyPr/>
          <a:lstStyle/>
          <a:p>
            <a:fld id="{9AEC9B6B-A1CB-4DA9-8381-0586E5F79CAE}" type="slidenum">
              <a:rPr lang="en-GB" smtClean="0"/>
              <a:t>‹#›</a:t>
            </a:fld>
            <a:endParaRPr lang="en-GB"/>
          </a:p>
        </p:txBody>
      </p:sp>
    </p:spTree>
    <p:extLst>
      <p:ext uri="{BB962C8B-B14F-4D97-AF65-F5344CB8AC3E}">
        <p14:creationId xmlns:p14="http://schemas.microsoft.com/office/powerpoint/2010/main" val="2873241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39BA4A-43DC-41B2-9AB2-D4822421EABD}"/>
              </a:ext>
            </a:extLst>
          </p:cNvPr>
          <p:cNvSpPr>
            <a:spLocks noGrp="1"/>
          </p:cNvSpPr>
          <p:nvPr>
            <p:ph type="dt" sz="half" idx="10"/>
          </p:nvPr>
        </p:nvSpPr>
        <p:spPr/>
        <p:txBody>
          <a:bodyPr/>
          <a:lstStyle/>
          <a:p>
            <a:fld id="{C6BCB1AF-7167-4B5A-A0FC-6984F1B94148}" type="datetimeFigureOut">
              <a:rPr lang="en-GB" smtClean="0"/>
              <a:t>06/11/2023</a:t>
            </a:fld>
            <a:endParaRPr lang="en-GB"/>
          </a:p>
        </p:txBody>
      </p:sp>
      <p:sp>
        <p:nvSpPr>
          <p:cNvPr id="3" name="Footer Placeholder 2">
            <a:extLst>
              <a:ext uri="{FF2B5EF4-FFF2-40B4-BE49-F238E27FC236}">
                <a16:creationId xmlns:a16="http://schemas.microsoft.com/office/drawing/2014/main" id="{0B35E4A4-2934-4A3C-9E0D-1FC27722E93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39235EF-C87C-423A-90B9-E64ADBF8F9AA}"/>
              </a:ext>
            </a:extLst>
          </p:cNvPr>
          <p:cNvSpPr>
            <a:spLocks noGrp="1"/>
          </p:cNvSpPr>
          <p:nvPr>
            <p:ph type="sldNum" sz="quarter" idx="12"/>
          </p:nvPr>
        </p:nvSpPr>
        <p:spPr/>
        <p:txBody>
          <a:bodyPr/>
          <a:lstStyle/>
          <a:p>
            <a:fld id="{9AEC9B6B-A1CB-4DA9-8381-0586E5F79CAE}" type="slidenum">
              <a:rPr lang="en-GB" smtClean="0"/>
              <a:t>‹#›</a:t>
            </a:fld>
            <a:endParaRPr lang="en-GB"/>
          </a:p>
        </p:txBody>
      </p:sp>
    </p:spTree>
    <p:extLst>
      <p:ext uri="{BB962C8B-B14F-4D97-AF65-F5344CB8AC3E}">
        <p14:creationId xmlns:p14="http://schemas.microsoft.com/office/powerpoint/2010/main" val="40445119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D731C-E82A-4D38-8CC3-84E052DF9B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1C97DCE-7815-4655-B458-5CE0436964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EEA68DB-FB1D-4212-B49D-C095A81A8F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D4A60B-4FC0-4AE7-9844-82D0B991FEF2}"/>
              </a:ext>
            </a:extLst>
          </p:cNvPr>
          <p:cNvSpPr>
            <a:spLocks noGrp="1"/>
          </p:cNvSpPr>
          <p:nvPr>
            <p:ph type="dt" sz="half" idx="10"/>
          </p:nvPr>
        </p:nvSpPr>
        <p:spPr/>
        <p:txBody>
          <a:bodyPr/>
          <a:lstStyle/>
          <a:p>
            <a:fld id="{C6BCB1AF-7167-4B5A-A0FC-6984F1B94148}" type="datetimeFigureOut">
              <a:rPr lang="en-GB" smtClean="0"/>
              <a:t>06/11/2023</a:t>
            </a:fld>
            <a:endParaRPr lang="en-GB"/>
          </a:p>
        </p:txBody>
      </p:sp>
      <p:sp>
        <p:nvSpPr>
          <p:cNvPr id="6" name="Footer Placeholder 5">
            <a:extLst>
              <a:ext uri="{FF2B5EF4-FFF2-40B4-BE49-F238E27FC236}">
                <a16:creationId xmlns:a16="http://schemas.microsoft.com/office/drawing/2014/main" id="{6A421391-0E39-47C4-8553-8429D4B15B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72ECA04-9FC6-4B94-8DB2-1238B577437B}"/>
              </a:ext>
            </a:extLst>
          </p:cNvPr>
          <p:cNvSpPr>
            <a:spLocks noGrp="1"/>
          </p:cNvSpPr>
          <p:nvPr>
            <p:ph type="sldNum" sz="quarter" idx="12"/>
          </p:nvPr>
        </p:nvSpPr>
        <p:spPr/>
        <p:txBody>
          <a:bodyPr/>
          <a:lstStyle/>
          <a:p>
            <a:fld id="{9AEC9B6B-A1CB-4DA9-8381-0586E5F79CAE}" type="slidenum">
              <a:rPr lang="en-GB" smtClean="0"/>
              <a:t>‹#›</a:t>
            </a:fld>
            <a:endParaRPr lang="en-GB"/>
          </a:p>
        </p:txBody>
      </p:sp>
    </p:spTree>
    <p:extLst>
      <p:ext uri="{BB962C8B-B14F-4D97-AF65-F5344CB8AC3E}">
        <p14:creationId xmlns:p14="http://schemas.microsoft.com/office/powerpoint/2010/main" val="5800512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458CD-331E-44BA-A6B2-EA65AFA6CD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911C37E-2CB8-481B-A797-71FD2BA6F8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0161149-3FD0-4D66-8B17-14F71DF0AF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736EE9-E007-4F7D-810E-A8DF8CB661CA}"/>
              </a:ext>
            </a:extLst>
          </p:cNvPr>
          <p:cNvSpPr>
            <a:spLocks noGrp="1"/>
          </p:cNvSpPr>
          <p:nvPr>
            <p:ph type="dt" sz="half" idx="10"/>
          </p:nvPr>
        </p:nvSpPr>
        <p:spPr/>
        <p:txBody>
          <a:bodyPr/>
          <a:lstStyle/>
          <a:p>
            <a:fld id="{C6BCB1AF-7167-4B5A-A0FC-6984F1B94148}" type="datetimeFigureOut">
              <a:rPr lang="en-GB" smtClean="0"/>
              <a:t>06/11/2023</a:t>
            </a:fld>
            <a:endParaRPr lang="en-GB"/>
          </a:p>
        </p:txBody>
      </p:sp>
      <p:sp>
        <p:nvSpPr>
          <p:cNvPr id="6" name="Footer Placeholder 5">
            <a:extLst>
              <a:ext uri="{FF2B5EF4-FFF2-40B4-BE49-F238E27FC236}">
                <a16:creationId xmlns:a16="http://schemas.microsoft.com/office/drawing/2014/main" id="{9409D73E-5669-429E-8F7A-BB73B16BAF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83D96BB-7EB9-4BD8-A2C8-936FE89ECFA4}"/>
              </a:ext>
            </a:extLst>
          </p:cNvPr>
          <p:cNvSpPr>
            <a:spLocks noGrp="1"/>
          </p:cNvSpPr>
          <p:nvPr>
            <p:ph type="sldNum" sz="quarter" idx="12"/>
          </p:nvPr>
        </p:nvSpPr>
        <p:spPr/>
        <p:txBody>
          <a:bodyPr/>
          <a:lstStyle/>
          <a:p>
            <a:fld id="{9AEC9B6B-A1CB-4DA9-8381-0586E5F79CAE}" type="slidenum">
              <a:rPr lang="en-GB" smtClean="0"/>
              <a:t>‹#›</a:t>
            </a:fld>
            <a:endParaRPr lang="en-GB"/>
          </a:p>
        </p:txBody>
      </p:sp>
    </p:spTree>
    <p:extLst>
      <p:ext uri="{BB962C8B-B14F-4D97-AF65-F5344CB8AC3E}">
        <p14:creationId xmlns:p14="http://schemas.microsoft.com/office/powerpoint/2010/main" val="35824127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555AC-FB41-4C70-B84F-DFA3AEA8A5C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986A32D-712B-4F49-B3EF-C0DC761AB42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0DF788-D27D-44B5-B269-975D3847788B}"/>
              </a:ext>
            </a:extLst>
          </p:cNvPr>
          <p:cNvSpPr>
            <a:spLocks noGrp="1"/>
          </p:cNvSpPr>
          <p:nvPr>
            <p:ph type="dt" sz="half" idx="10"/>
          </p:nvPr>
        </p:nvSpPr>
        <p:spPr/>
        <p:txBody>
          <a:bodyPr/>
          <a:lstStyle/>
          <a:p>
            <a:fld id="{C6BCB1AF-7167-4B5A-A0FC-6984F1B94148}" type="datetimeFigureOut">
              <a:rPr lang="en-GB" smtClean="0"/>
              <a:t>06/11/2023</a:t>
            </a:fld>
            <a:endParaRPr lang="en-GB"/>
          </a:p>
        </p:txBody>
      </p:sp>
      <p:sp>
        <p:nvSpPr>
          <p:cNvPr id="5" name="Footer Placeholder 4">
            <a:extLst>
              <a:ext uri="{FF2B5EF4-FFF2-40B4-BE49-F238E27FC236}">
                <a16:creationId xmlns:a16="http://schemas.microsoft.com/office/drawing/2014/main" id="{CCFF4E73-2578-4C6C-8818-CA8C03C52A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5F193A-D90A-40A7-A99E-D2089605D51A}"/>
              </a:ext>
            </a:extLst>
          </p:cNvPr>
          <p:cNvSpPr>
            <a:spLocks noGrp="1"/>
          </p:cNvSpPr>
          <p:nvPr>
            <p:ph type="sldNum" sz="quarter" idx="12"/>
          </p:nvPr>
        </p:nvSpPr>
        <p:spPr/>
        <p:txBody>
          <a:bodyPr/>
          <a:lstStyle/>
          <a:p>
            <a:fld id="{9AEC9B6B-A1CB-4DA9-8381-0586E5F79CAE}" type="slidenum">
              <a:rPr lang="en-GB" smtClean="0"/>
              <a:t>‹#›</a:t>
            </a:fld>
            <a:endParaRPr lang="en-GB"/>
          </a:p>
        </p:txBody>
      </p:sp>
    </p:spTree>
    <p:extLst>
      <p:ext uri="{BB962C8B-B14F-4D97-AF65-F5344CB8AC3E}">
        <p14:creationId xmlns:p14="http://schemas.microsoft.com/office/powerpoint/2010/main" val="3391215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47D67D-DE01-46B9-A38F-3C94C601EFF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98C0770-E6FA-4E2F-9980-F8FCA0988A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73CF77-EA06-4359-A478-ADC771B6CF85}"/>
              </a:ext>
            </a:extLst>
          </p:cNvPr>
          <p:cNvSpPr>
            <a:spLocks noGrp="1"/>
          </p:cNvSpPr>
          <p:nvPr>
            <p:ph type="dt" sz="half" idx="10"/>
          </p:nvPr>
        </p:nvSpPr>
        <p:spPr/>
        <p:txBody>
          <a:bodyPr/>
          <a:lstStyle/>
          <a:p>
            <a:fld id="{C6BCB1AF-7167-4B5A-A0FC-6984F1B94148}" type="datetimeFigureOut">
              <a:rPr lang="en-GB" smtClean="0"/>
              <a:t>06/11/2023</a:t>
            </a:fld>
            <a:endParaRPr lang="en-GB"/>
          </a:p>
        </p:txBody>
      </p:sp>
      <p:sp>
        <p:nvSpPr>
          <p:cNvPr id="5" name="Footer Placeholder 4">
            <a:extLst>
              <a:ext uri="{FF2B5EF4-FFF2-40B4-BE49-F238E27FC236}">
                <a16:creationId xmlns:a16="http://schemas.microsoft.com/office/drawing/2014/main" id="{7D2191CD-2EEE-4870-AFA0-1C172A1007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BD4D58-E540-4A7D-9250-13C624151F04}"/>
              </a:ext>
            </a:extLst>
          </p:cNvPr>
          <p:cNvSpPr>
            <a:spLocks noGrp="1"/>
          </p:cNvSpPr>
          <p:nvPr>
            <p:ph type="sldNum" sz="quarter" idx="12"/>
          </p:nvPr>
        </p:nvSpPr>
        <p:spPr/>
        <p:txBody>
          <a:bodyPr/>
          <a:lstStyle/>
          <a:p>
            <a:fld id="{9AEC9B6B-A1CB-4DA9-8381-0586E5F79CAE}" type="slidenum">
              <a:rPr lang="en-GB" smtClean="0"/>
              <a:t>‹#›</a:t>
            </a:fld>
            <a:endParaRPr lang="en-GB"/>
          </a:p>
        </p:txBody>
      </p:sp>
    </p:spTree>
    <p:extLst>
      <p:ext uri="{BB962C8B-B14F-4D97-AF65-F5344CB8AC3E}">
        <p14:creationId xmlns:p14="http://schemas.microsoft.com/office/powerpoint/2010/main" val="2115677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7152BF-37E5-4827-A9B4-219E4DEE2D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0CB4D6-60AA-42B9-B9A1-4FE4CC8DBD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AE7C67-8A19-432F-A9BE-84BFC34D26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BCB1AF-7167-4B5A-A0FC-6984F1B94148}" type="datetimeFigureOut">
              <a:rPr lang="en-GB" smtClean="0"/>
              <a:t>06/11/2023</a:t>
            </a:fld>
            <a:endParaRPr lang="en-GB"/>
          </a:p>
        </p:txBody>
      </p:sp>
      <p:sp>
        <p:nvSpPr>
          <p:cNvPr id="5" name="Footer Placeholder 4">
            <a:extLst>
              <a:ext uri="{FF2B5EF4-FFF2-40B4-BE49-F238E27FC236}">
                <a16:creationId xmlns:a16="http://schemas.microsoft.com/office/drawing/2014/main" id="{4FB99FAC-893A-49F6-BD0B-7162E63D7F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D947C58-C775-406B-AC06-0FB5F23D60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EC9B6B-A1CB-4DA9-8381-0586E5F79CAE}" type="slidenum">
              <a:rPr lang="en-GB" smtClean="0"/>
              <a:t>‹#›</a:t>
            </a:fld>
            <a:endParaRPr lang="en-GB"/>
          </a:p>
        </p:txBody>
      </p:sp>
    </p:spTree>
    <p:extLst>
      <p:ext uri="{BB962C8B-B14F-4D97-AF65-F5344CB8AC3E}">
        <p14:creationId xmlns:p14="http://schemas.microsoft.com/office/powerpoint/2010/main" val="5639083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creativeml.ox.ac.uk/teaching-guides-making-short-films/index.html" TargetMode="External"/><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hyperlink" Target="https://www.youtube.com/watch?v=WjqiU5FgsYc" TargetMode="Externa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https://vimeo.com/220581681"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33.jpg"/><Relationship Id="rId4" Type="http://schemas.openxmlformats.org/officeDocument/2006/relationships/image" Target="../media/image32.jp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34.JPG"/><Relationship Id="rId4" Type="http://schemas.openxmlformats.org/officeDocument/2006/relationships/image" Target="../media/image3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sp>
        <p:nvSpPr>
          <p:cNvPr id="88" name="Google Shape;88;p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89" name="Google Shape;89;p1"/>
          <p:cNvPicPr preferRelativeResize="0"/>
          <p:nvPr/>
        </p:nvPicPr>
        <p:blipFill rotWithShape="1">
          <a:blip r:embed="rId3">
            <a:alphaModFix/>
          </a:blip>
          <a:srcRect/>
          <a:stretch/>
        </p:blipFill>
        <p:spPr>
          <a:xfrm>
            <a:off x="3523488" y="10"/>
            <a:ext cx="8668512" cy="6857990"/>
          </a:xfrm>
          <a:prstGeom prst="rect">
            <a:avLst/>
          </a:prstGeom>
          <a:noFill/>
          <a:ln>
            <a:noFill/>
          </a:ln>
        </p:spPr>
      </p:pic>
      <p:sp>
        <p:nvSpPr>
          <p:cNvPr id="90" name="Google Shape;90;p1"/>
          <p:cNvSpPr/>
          <p:nvPr/>
        </p:nvSpPr>
        <p:spPr>
          <a:xfrm>
            <a:off x="3" y="0"/>
            <a:ext cx="9339206" cy="6858000"/>
          </a:xfrm>
          <a:prstGeom prst="rect">
            <a:avLst/>
          </a:prstGeom>
          <a:gradFill>
            <a:gsLst>
              <a:gs pos="0">
                <a:srgbClr val="000000">
                  <a:alpha val="0"/>
                </a:srgbClr>
              </a:gs>
              <a:gs pos="33000">
                <a:srgbClr val="000000">
                  <a:alpha val="63921"/>
                </a:srgbClr>
              </a:gs>
              <a:gs pos="58000">
                <a:schemeClr val="dk1"/>
              </a:gs>
              <a:gs pos="100000">
                <a:schemeClr val="dk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1" name="Google Shape;91;p1"/>
          <p:cNvSpPr txBox="1">
            <a:spLocks noGrp="1"/>
          </p:cNvSpPr>
          <p:nvPr>
            <p:ph type="title"/>
          </p:nvPr>
        </p:nvSpPr>
        <p:spPr>
          <a:xfrm>
            <a:off x="473901" y="166876"/>
            <a:ext cx="8668512" cy="32041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700"/>
              <a:buFont typeface="Calibri"/>
              <a:buNone/>
            </a:pPr>
            <a:br>
              <a:rPr lang="en-US" sz="3700" dirty="0">
                <a:solidFill>
                  <a:schemeClr val="lt1"/>
                </a:solidFill>
              </a:rPr>
            </a:br>
            <a:br>
              <a:rPr lang="en-US" sz="3700" dirty="0">
                <a:solidFill>
                  <a:schemeClr val="lt1"/>
                </a:solidFill>
              </a:rPr>
            </a:br>
            <a:r>
              <a:rPr lang="en-US" sz="37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rPr>
              <a:t>Critical Connections:</a:t>
            </a:r>
            <a:br>
              <a:rPr lang="en-US" sz="37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rPr>
            </a:br>
            <a:br>
              <a:rPr lang="en-US" sz="37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rPr>
            </a:br>
            <a:r>
              <a:rPr lang="en-US" sz="37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rPr>
              <a:t>Multilingual Digital Storytelling Project</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92" name="Google Shape;92;p1"/>
          <p:cNvSpPr/>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93" name="Google Shape;93;p1"/>
          <p:cNvSpPr/>
          <p:nvPr/>
        </p:nvSpPr>
        <p:spPr>
          <a:xfrm>
            <a:off x="481029" y="4546920"/>
            <a:ext cx="3977640" cy="18288"/>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4" name="Google Shape;94;p1"/>
          <p:cNvSpPr txBox="1"/>
          <p:nvPr/>
        </p:nvSpPr>
        <p:spPr>
          <a:xfrm>
            <a:off x="481029" y="3645151"/>
            <a:ext cx="933920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a:solidFill>
                  <a:schemeClr val="lt1"/>
                </a:solidFill>
                <a:latin typeface="Calibri"/>
                <a:ea typeface="Calibri"/>
                <a:cs typeface="Calibri"/>
                <a:sym typeface="Calibri"/>
              </a:rPr>
              <a:t>Professor Vicky Macleroy, Dr Jim Anderson, Dr Yu-Chiao Chung, Dr Judith Rifeser</a:t>
            </a:r>
            <a:r>
              <a:rPr lang="en-US" sz="1800" b="0" i="0" u="none" strike="noStrike" cap="none">
                <a:solidFill>
                  <a:schemeClr val="dk1"/>
                </a:solidFill>
                <a:latin typeface="Calibri"/>
                <a:ea typeface="Calibri"/>
                <a:cs typeface="Calibri"/>
                <a:sym typeface="Calibri"/>
              </a:rPr>
              <a:t>r</a:t>
            </a:r>
            <a:endParaRPr/>
          </a:p>
        </p:txBody>
      </p:sp>
      <p:sp>
        <p:nvSpPr>
          <p:cNvPr id="95" name="Google Shape;95;p1"/>
          <p:cNvSpPr txBox="1"/>
          <p:nvPr/>
        </p:nvSpPr>
        <p:spPr>
          <a:xfrm>
            <a:off x="481025" y="4556075"/>
            <a:ext cx="9153600" cy="15699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sym typeface="Calibri"/>
              </a:rPr>
              <a:t>Workshop 4 </a:t>
            </a:r>
            <a:r>
              <a:rPr lang="en-US" sz="4800">
                <a:solidFill>
                  <a:schemeClr val="lt1"/>
                </a:solidFill>
                <a:latin typeface="Calibri Light" panose="020F0302020204030204" pitchFamily="34" charset="0"/>
                <a:ea typeface="Calibri Light" panose="020F0302020204030204" pitchFamily="34" charset="0"/>
                <a:cs typeface="Calibri Light" panose="020F0302020204030204" pitchFamily="34" charset="0"/>
                <a:sym typeface="Calibri"/>
              </a:rPr>
              <a:t>- Pre-Production </a:t>
            </a:r>
            <a:r>
              <a:rPr lang="en-US" sz="48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sym typeface="Calibri"/>
              </a:rPr>
              <a:t>(storyboarding and mood boards) </a:t>
            </a:r>
            <a:endParaRPr sz="4800"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p:txBody>
      </p:sp>
      <p:sp>
        <p:nvSpPr>
          <p:cNvPr id="96" name="Google Shape;96;p1"/>
          <p:cNvSpPr txBox="1">
            <a:spLocks noGrp="1"/>
          </p:cNvSpPr>
          <p:nvPr>
            <p:ph type="ftr" idx="11"/>
          </p:nvPr>
        </p:nvSpPr>
        <p:spPr>
          <a:xfrm>
            <a:off x="4038600" y="6629945"/>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@CriticalConnections_2023.</a:t>
            </a:r>
            <a:endParaRPr/>
          </a:p>
          <a:p>
            <a:pPr marL="0" lvl="0" indent="0" algn="ctr" rtl="0">
              <a:spcBef>
                <a:spcPts val="0"/>
              </a:spcBef>
              <a:spcAft>
                <a:spcPts val="0"/>
              </a:spcAft>
              <a:buNone/>
            </a:pPr>
            <a:br>
              <a:rPr lang="en-US"/>
            </a:br>
            <a:endParaRPr/>
          </a:p>
        </p:txBody>
      </p:sp>
      <p:pic>
        <p:nvPicPr>
          <p:cNvPr id="97" name="Google Shape;97;p1"/>
          <p:cNvPicPr preferRelativeResize="0"/>
          <p:nvPr/>
        </p:nvPicPr>
        <p:blipFill rotWithShape="1">
          <a:blip r:embed="rId4">
            <a:alphaModFix/>
          </a:blip>
          <a:srcRect/>
          <a:stretch/>
        </p:blipFill>
        <p:spPr>
          <a:xfrm>
            <a:off x="1218480" y="404664"/>
            <a:ext cx="1462137" cy="43296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4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
          <p:cNvSpPr txBox="1"/>
          <p:nvPr/>
        </p:nvSpPr>
        <p:spPr>
          <a:xfrm>
            <a:off x="489188" y="157912"/>
            <a:ext cx="11439957"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Pre-Production: Visual storytelling: Camera shots and angles</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104" name="Google Shape;104;p2"/>
          <p:cNvPicPr preferRelativeResize="0"/>
          <p:nvPr/>
        </p:nvPicPr>
        <p:blipFill rotWithShape="1">
          <a:blip r:embed="rId3">
            <a:alphaModFix/>
          </a:blip>
          <a:srcRect/>
          <a:stretch/>
        </p:blipFill>
        <p:spPr>
          <a:xfrm>
            <a:off x="1271464" y="1205199"/>
            <a:ext cx="2923501" cy="2223801"/>
          </a:xfrm>
          <a:prstGeom prst="rect">
            <a:avLst/>
          </a:prstGeom>
          <a:noFill/>
          <a:ln>
            <a:noFill/>
          </a:ln>
        </p:spPr>
      </p:pic>
      <p:pic>
        <p:nvPicPr>
          <p:cNvPr id="105" name="Google Shape;105;p2"/>
          <p:cNvPicPr preferRelativeResize="0"/>
          <p:nvPr/>
        </p:nvPicPr>
        <p:blipFill rotWithShape="1">
          <a:blip r:embed="rId4">
            <a:alphaModFix/>
          </a:blip>
          <a:srcRect/>
          <a:stretch/>
        </p:blipFill>
        <p:spPr>
          <a:xfrm>
            <a:off x="4307944" y="1205199"/>
            <a:ext cx="2510057" cy="2223801"/>
          </a:xfrm>
          <a:prstGeom prst="rect">
            <a:avLst/>
          </a:prstGeom>
          <a:noFill/>
          <a:ln>
            <a:noFill/>
          </a:ln>
        </p:spPr>
      </p:pic>
      <p:pic>
        <p:nvPicPr>
          <p:cNvPr id="106" name="Google Shape;106;p2"/>
          <p:cNvPicPr preferRelativeResize="0"/>
          <p:nvPr/>
        </p:nvPicPr>
        <p:blipFill rotWithShape="1">
          <a:blip r:embed="rId5">
            <a:alphaModFix/>
          </a:blip>
          <a:srcRect/>
          <a:stretch/>
        </p:blipFill>
        <p:spPr>
          <a:xfrm>
            <a:off x="1335139" y="3538602"/>
            <a:ext cx="2218877" cy="2307256"/>
          </a:xfrm>
          <a:prstGeom prst="rect">
            <a:avLst/>
          </a:prstGeom>
          <a:noFill/>
          <a:ln>
            <a:noFill/>
          </a:ln>
        </p:spPr>
      </p:pic>
      <p:pic>
        <p:nvPicPr>
          <p:cNvPr id="107" name="Google Shape;107;p2"/>
          <p:cNvPicPr preferRelativeResize="0"/>
          <p:nvPr/>
        </p:nvPicPr>
        <p:blipFill rotWithShape="1">
          <a:blip r:embed="rId6">
            <a:alphaModFix/>
          </a:blip>
          <a:srcRect/>
          <a:stretch/>
        </p:blipFill>
        <p:spPr>
          <a:xfrm>
            <a:off x="6955682" y="1209505"/>
            <a:ext cx="2510057" cy="2299885"/>
          </a:xfrm>
          <a:prstGeom prst="rect">
            <a:avLst/>
          </a:prstGeom>
          <a:noFill/>
          <a:ln>
            <a:noFill/>
          </a:ln>
        </p:spPr>
      </p:pic>
      <p:pic>
        <p:nvPicPr>
          <p:cNvPr id="108" name="Google Shape;108;p2"/>
          <p:cNvPicPr preferRelativeResize="0"/>
          <p:nvPr/>
        </p:nvPicPr>
        <p:blipFill rotWithShape="1">
          <a:blip r:embed="rId7">
            <a:alphaModFix/>
          </a:blip>
          <a:srcRect/>
          <a:stretch/>
        </p:blipFill>
        <p:spPr>
          <a:xfrm>
            <a:off x="4317492" y="3580828"/>
            <a:ext cx="5148247" cy="2232753"/>
          </a:xfrm>
          <a:prstGeom prst="rect">
            <a:avLst/>
          </a:prstGeom>
          <a:noFill/>
          <a:ln>
            <a:noFill/>
          </a:ln>
        </p:spPr>
      </p:pic>
      <p:sp>
        <p:nvSpPr>
          <p:cNvPr id="109" name="Google Shape;109;p2"/>
          <p:cNvSpPr/>
          <p:nvPr/>
        </p:nvSpPr>
        <p:spPr>
          <a:xfrm>
            <a:off x="4986561" y="6433230"/>
            <a:ext cx="2218877"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@Connecta, University of Roehampton</a:t>
            </a:r>
            <a:endParaRPr/>
          </a:p>
        </p:txBody>
      </p:sp>
      <p:sp>
        <p:nvSpPr>
          <p:cNvPr id="110" name="Google Shape;110;p2"/>
          <p:cNvSpPr/>
          <p:nvPr/>
        </p:nvSpPr>
        <p:spPr>
          <a:xfrm>
            <a:off x="9676536" y="1126334"/>
            <a:ext cx="2143552" cy="5306896"/>
          </a:xfrm>
          <a:prstGeom prst="roundRect">
            <a:avLst>
              <a:gd name="adj" fmla="val 16667"/>
            </a:avLst>
          </a:prstGeom>
          <a:solidFill>
            <a:schemeClr val="accent1"/>
          </a:solidFill>
          <a:ln w="12700" cap="flat" cmpd="sng">
            <a:solidFill>
              <a:srgbClr val="646464"/>
            </a:solidFill>
            <a:prstDash val="solid"/>
            <a:miter lim="800000"/>
            <a:headEnd type="none" w="sm" len="sm"/>
            <a:tailEnd type="none" w="sm" len="sm"/>
          </a:ln>
        </p:spPr>
        <p:txBody>
          <a:bodyPr spcFirstLastPara="1" wrap="square" lIns="91425" tIns="45700" rIns="91425" bIns="45700" anchor="ctr" anchorCtr="0">
            <a:noAutofit/>
          </a:bodyPr>
          <a:lstStyle/>
          <a:p>
            <a:pPr lvl="0"/>
            <a:r>
              <a:rPr lang="en-GB" sz="20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Explore the different type of shots</a:t>
            </a:r>
            <a:endParaRPr lang="en-GB" sz="2000" b="1" dirty="0">
              <a:latin typeface="Calibri" panose="020F0502020204030204" pitchFamily="34" charset="0"/>
              <a:ea typeface="Calibri" panose="020F0502020204030204" pitchFamily="34" charset="0"/>
              <a:cs typeface="Calibri" panose="020F0502020204030204" pitchFamily="34" charset="0"/>
            </a:endParaRPr>
          </a:p>
          <a:p>
            <a:pPr lvl="0">
              <a:buClr>
                <a:schemeClr val="dk1"/>
              </a:buClr>
              <a:buSzPts val="1800"/>
            </a:pPr>
            <a:endParaRPr lang="en-GB"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lvl="0">
              <a:buClr>
                <a:schemeClr val="dk1"/>
              </a:buClr>
              <a:buSzPts val="1800"/>
            </a:pPr>
            <a:r>
              <a:rPr lang="en-GB"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Where is the camera?</a:t>
            </a:r>
            <a:endParaRPr lang="en-GB" sz="2000" dirty="0">
              <a:latin typeface="Calibri" panose="020F0502020204030204" pitchFamily="34" charset="0"/>
              <a:ea typeface="Calibri" panose="020F0502020204030204" pitchFamily="34" charset="0"/>
              <a:cs typeface="Calibri" panose="020F0502020204030204" pitchFamily="34" charset="0"/>
            </a:endParaRPr>
          </a:p>
          <a:p>
            <a:pPr marL="342900" lvl="0" indent="-228600">
              <a:buClr>
                <a:schemeClr val="dk1"/>
              </a:buClr>
              <a:buSzPts val="1800"/>
            </a:pPr>
            <a:endParaRPr lang="en-GB"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lvl="0">
              <a:buClr>
                <a:schemeClr val="dk1"/>
              </a:buClr>
              <a:buSzPts val="1800"/>
            </a:pPr>
            <a:r>
              <a:rPr lang="en-GB"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What does it tell you without words?</a:t>
            </a:r>
            <a:endParaRPr lang="en-GB" sz="2000" dirty="0">
              <a:latin typeface="Calibri" panose="020F0502020204030204" pitchFamily="34" charset="0"/>
              <a:ea typeface="Calibri" panose="020F0502020204030204" pitchFamily="34" charset="0"/>
              <a:cs typeface="Calibri" panose="020F0502020204030204" pitchFamily="34" charset="0"/>
            </a:endParaRPr>
          </a:p>
          <a:p>
            <a:pPr marL="342900" lvl="0" indent="-228600">
              <a:buClr>
                <a:schemeClr val="dk1"/>
              </a:buClr>
              <a:buSzPts val="1800"/>
            </a:pPr>
            <a:endParaRPr lang="en-GB"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lvl="0">
              <a:buClr>
                <a:schemeClr val="dk1"/>
              </a:buClr>
              <a:buSzPts val="1800"/>
            </a:pPr>
            <a:r>
              <a:rPr lang="en-GB"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You can use </a:t>
            </a:r>
            <a:r>
              <a:rPr lang="en-GB" sz="2000" u="sng"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hlinkClick r:id="rId8">
                  <a:extLst>
                    <a:ext uri="{A12FA001-AC4F-418D-AE19-62706E023703}">
                      <ahyp:hlinkClr xmlns:ahyp="http://schemas.microsoft.com/office/drawing/2018/hyperlinkcolor" val="tx"/>
                    </a:ext>
                  </a:extLst>
                </a:hlinkClick>
              </a:rPr>
              <a:t>these guides </a:t>
            </a:r>
            <a:r>
              <a:rPr lang="en-GB"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to help you find out more</a:t>
            </a:r>
            <a:endParaRPr lang="en-US"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rtl="0">
              <a:spcBef>
                <a:spcPts val="0"/>
              </a:spcBef>
              <a:spcAft>
                <a:spcPts val="0"/>
              </a:spcAft>
              <a:buNone/>
            </a:pPr>
            <a:r>
              <a:rPr lang="en-US"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t>
            </a:r>
            <a:endParaRPr sz="2000" dirty="0">
              <a:latin typeface="Calibri" panose="020F0502020204030204" pitchFamily="34" charset="0"/>
              <a:ea typeface="Calibri" panose="020F0502020204030204" pitchFamily="34" charset="0"/>
              <a:cs typeface="Calibri" panose="020F0502020204030204" pitchFamily="34" charset="0"/>
            </a:endParaRPr>
          </a:p>
        </p:txBody>
      </p:sp>
      <p:grpSp>
        <p:nvGrpSpPr>
          <p:cNvPr id="111" name="Google Shape;111;p2"/>
          <p:cNvGrpSpPr/>
          <p:nvPr/>
        </p:nvGrpSpPr>
        <p:grpSpPr>
          <a:xfrm>
            <a:off x="289361" y="5845858"/>
            <a:ext cx="2091555" cy="865870"/>
            <a:chOff x="126115" y="5834218"/>
            <a:chExt cx="2091555" cy="865870"/>
          </a:xfrm>
        </p:grpSpPr>
        <p:pic>
          <p:nvPicPr>
            <p:cNvPr id="112" name="Google Shape;112;p2" descr="A green and white background with pink letters&#10;&#10;Description automatically generated"/>
            <p:cNvPicPr preferRelativeResize="0"/>
            <p:nvPr/>
          </p:nvPicPr>
          <p:blipFill rotWithShape="1">
            <a:blip r:embed="rId9">
              <a:alphaModFix/>
            </a:blip>
            <a:srcRect/>
            <a:stretch/>
          </p:blipFill>
          <p:spPr>
            <a:xfrm>
              <a:off x="1129217" y="6197929"/>
              <a:ext cx="1088453" cy="398203"/>
            </a:xfrm>
            <a:prstGeom prst="rect">
              <a:avLst/>
            </a:prstGeom>
            <a:noFill/>
            <a:ln>
              <a:noFill/>
            </a:ln>
          </p:spPr>
        </p:pic>
        <p:pic>
          <p:nvPicPr>
            <p:cNvPr id="113" name="Google Shape;113;p2" descr="A close up of a logo&#10;&#10;Description automatically generated"/>
            <p:cNvPicPr preferRelativeResize="0"/>
            <p:nvPr/>
          </p:nvPicPr>
          <p:blipFill rotWithShape="1">
            <a:blip r:embed="rId10">
              <a:alphaModFix/>
            </a:blip>
            <a:srcRect/>
            <a:stretch/>
          </p:blipFill>
          <p:spPr>
            <a:xfrm>
              <a:off x="126115" y="5834218"/>
              <a:ext cx="1003102" cy="865870"/>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3"/>
          <p:cNvSpPr txBox="1"/>
          <p:nvPr/>
        </p:nvSpPr>
        <p:spPr>
          <a:xfrm>
            <a:off x="289361" y="269478"/>
            <a:ext cx="11413450" cy="85799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Pre-Production: Visual storytelling: Camera shots and angles</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120" name="Google Shape;120;p3"/>
          <p:cNvPicPr preferRelativeResize="0"/>
          <p:nvPr/>
        </p:nvPicPr>
        <p:blipFill rotWithShape="1">
          <a:blip r:embed="rId3">
            <a:alphaModFix/>
          </a:blip>
          <a:srcRect/>
          <a:stretch/>
        </p:blipFill>
        <p:spPr>
          <a:xfrm>
            <a:off x="3223761" y="2997704"/>
            <a:ext cx="1792017" cy="1363122"/>
          </a:xfrm>
          <a:prstGeom prst="rect">
            <a:avLst/>
          </a:prstGeom>
          <a:noFill/>
          <a:ln>
            <a:noFill/>
          </a:ln>
        </p:spPr>
      </p:pic>
      <p:pic>
        <p:nvPicPr>
          <p:cNvPr id="121" name="Google Shape;121;p3"/>
          <p:cNvPicPr preferRelativeResize="0"/>
          <p:nvPr/>
        </p:nvPicPr>
        <p:blipFill rotWithShape="1">
          <a:blip r:embed="rId4">
            <a:alphaModFix/>
          </a:blip>
          <a:srcRect/>
          <a:stretch/>
        </p:blipFill>
        <p:spPr>
          <a:xfrm>
            <a:off x="5325980" y="3036720"/>
            <a:ext cx="1538588" cy="1363122"/>
          </a:xfrm>
          <a:prstGeom prst="rect">
            <a:avLst/>
          </a:prstGeom>
          <a:noFill/>
          <a:ln>
            <a:noFill/>
          </a:ln>
        </p:spPr>
      </p:pic>
      <p:pic>
        <p:nvPicPr>
          <p:cNvPr id="122" name="Google Shape;122;p3"/>
          <p:cNvPicPr preferRelativeResize="0"/>
          <p:nvPr/>
        </p:nvPicPr>
        <p:blipFill rotWithShape="1">
          <a:blip r:embed="rId5">
            <a:alphaModFix/>
          </a:blip>
          <a:srcRect/>
          <a:stretch/>
        </p:blipFill>
        <p:spPr>
          <a:xfrm>
            <a:off x="3217590" y="4555579"/>
            <a:ext cx="1518904" cy="1579403"/>
          </a:xfrm>
          <a:prstGeom prst="rect">
            <a:avLst/>
          </a:prstGeom>
          <a:noFill/>
          <a:ln>
            <a:noFill/>
          </a:ln>
        </p:spPr>
      </p:pic>
      <p:pic>
        <p:nvPicPr>
          <p:cNvPr id="123" name="Google Shape;123;p3"/>
          <p:cNvPicPr preferRelativeResize="0"/>
          <p:nvPr/>
        </p:nvPicPr>
        <p:blipFill rotWithShape="1">
          <a:blip r:embed="rId6">
            <a:alphaModFix/>
          </a:blip>
          <a:srcRect/>
          <a:stretch/>
        </p:blipFill>
        <p:spPr>
          <a:xfrm>
            <a:off x="7070230" y="3079704"/>
            <a:ext cx="1538588" cy="1409759"/>
          </a:xfrm>
          <a:prstGeom prst="rect">
            <a:avLst/>
          </a:prstGeom>
          <a:noFill/>
          <a:ln>
            <a:noFill/>
          </a:ln>
        </p:spPr>
      </p:pic>
      <p:pic>
        <p:nvPicPr>
          <p:cNvPr id="124" name="Google Shape;124;p3"/>
          <p:cNvPicPr preferRelativeResize="0"/>
          <p:nvPr/>
        </p:nvPicPr>
        <p:blipFill rotWithShape="1">
          <a:blip r:embed="rId7">
            <a:alphaModFix/>
          </a:blip>
          <a:srcRect/>
          <a:stretch/>
        </p:blipFill>
        <p:spPr>
          <a:xfrm>
            <a:off x="5325981" y="4643205"/>
            <a:ext cx="3155717" cy="1368609"/>
          </a:xfrm>
          <a:prstGeom prst="rect">
            <a:avLst/>
          </a:prstGeom>
          <a:noFill/>
          <a:ln>
            <a:noFill/>
          </a:ln>
        </p:spPr>
      </p:pic>
      <p:sp>
        <p:nvSpPr>
          <p:cNvPr id="125" name="Google Shape;125;p3"/>
          <p:cNvSpPr/>
          <p:nvPr/>
        </p:nvSpPr>
        <p:spPr>
          <a:xfrm>
            <a:off x="1886700" y="1801830"/>
            <a:ext cx="4572000" cy="573875"/>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chemeClr val="dk1"/>
              </a:buClr>
              <a:buSzPts val="1100"/>
              <a:buFont typeface="Calibri"/>
              <a:buAutoNum type="arabicPeriod"/>
            </a:pPr>
            <a:r>
              <a:rPr lang="en-US" sz="1100">
                <a:solidFill>
                  <a:schemeClr val="dk1"/>
                </a:solidFill>
                <a:latin typeface="Calibri"/>
                <a:ea typeface="Calibri"/>
                <a:cs typeface="Calibri"/>
                <a:sym typeface="Calibri"/>
              </a:rPr>
              <a:t>This shot is taken from below eye level and gives the impression that the character is dangerous or superior.</a:t>
            </a:r>
            <a:endParaRPr sz="1050">
              <a:solidFill>
                <a:schemeClr val="dk1"/>
              </a:solidFill>
              <a:latin typeface="Calibri"/>
              <a:ea typeface="Calibri"/>
              <a:cs typeface="Calibri"/>
              <a:sym typeface="Calibri"/>
            </a:endParaRPr>
          </a:p>
        </p:txBody>
      </p:sp>
      <p:sp>
        <p:nvSpPr>
          <p:cNvPr id="126" name="Google Shape;126;p3"/>
          <p:cNvSpPr/>
          <p:nvPr/>
        </p:nvSpPr>
        <p:spPr>
          <a:xfrm>
            <a:off x="5620624" y="1250636"/>
            <a:ext cx="5830347" cy="600124"/>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100" dirty="0">
                <a:solidFill>
                  <a:schemeClr val="dk1"/>
                </a:solidFill>
                <a:latin typeface="Calibri"/>
                <a:ea typeface="Calibri"/>
                <a:cs typeface="Calibri"/>
                <a:sym typeface="Calibri"/>
              </a:rPr>
              <a:t>2. This is the opposite of an up shot and is taken from above eye level. It gives the impression that the character is powerless.</a:t>
            </a:r>
            <a:endParaRPr sz="1050" dirty="0">
              <a:solidFill>
                <a:schemeClr val="dk1"/>
              </a:solidFill>
              <a:latin typeface="Calibri"/>
              <a:ea typeface="Calibri"/>
              <a:cs typeface="Calibri"/>
              <a:sym typeface="Calibri"/>
            </a:endParaRPr>
          </a:p>
        </p:txBody>
      </p:sp>
      <p:sp>
        <p:nvSpPr>
          <p:cNvPr id="127" name="Google Shape;127;p3"/>
          <p:cNvSpPr/>
          <p:nvPr/>
        </p:nvSpPr>
        <p:spPr>
          <a:xfrm>
            <a:off x="352338" y="1283204"/>
            <a:ext cx="4868132" cy="4308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dirty="0">
                <a:solidFill>
                  <a:schemeClr val="dk1"/>
                </a:solidFill>
                <a:latin typeface="Calibri"/>
                <a:ea typeface="Calibri"/>
                <a:cs typeface="Calibri"/>
                <a:sym typeface="Calibri"/>
              </a:rPr>
              <a:t>3. The characters face takes up the screen and this is used to focus on their emotions. </a:t>
            </a:r>
            <a:endParaRPr sz="1100" dirty="0">
              <a:solidFill>
                <a:schemeClr val="dk1"/>
              </a:solidFill>
              <a:latin typeface="Calibri"/>
              <a:ea typeface="Calibri"/>
              <a:cs typeface="Calibri"/>
              <a:sym typeface="Calibri"/>
            </a:endParaRPr>
          </a:p>
        </p:txBody>
      </p:sp>
      <p:sp>
        <p:nvSpPr>
          <p:cNvPr id="128" name="Google Shape;128;p3"/>
          <p:cNvSpPr/>
          <p:nvPr/>
        </p:nvSpPr>
        <p:spPr>
          <a:xfrm>
            <a:off x="7441035" y="2004502"/>
            <a:ext cx="4132129" cy="6001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dirty="0">
                <a:solidFill>
                  <a:schemeClr val="dk1"/>
                </a:solidFill>
                <a:latin typeface="Calibri"/>
                <a:ea typeface="Calibri"/>
                <a:cs typeface="Calibri"/>
                <a:sym typeface="Calibri"/>
              </a:rPr>
              <a:t>4. This shot shows the audience what the character is looking at. It allows the audience to understand the scene from the characters point of view. </a:t>
            </a:r>
            <a:endParaRPr sz="1100" dirty="0">
              <a:solidFill>
                <a:schemeClr val="dk1"/>
              </a:solidFill>
              <a:latin typeface="Calibri"/>
              <a:ea typeface="Calibri"/>
              <a:cs typeface="Calibri"/>
              <a:sym typeface="Calibri"/>
            </a:endParaRPr>
          </a:p>
        </p:txBody>
      </p:sp>
      <p:sp>
        <p:nvSpPr>
          <p:cNvPr id="129" name="Google Shape;129;p3"/>
          <p:cNvSpPr/>
          <p:nvPr/>
        </p:nvSpPr>
        <p:spPr>
          <a:xfrm>
            <a:off x="8717304" y="2618856"/>
            <a:ext cx="3320897" cy="85404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100" dirty="0">
                <a:solidFill>
                  <a:schemeClr val="dk1"/>
                </a:solidFill>
                <a:latin typeface="Calibri"/>
                <a:ea typeface="Calibri"/>
                <a:cs typeface="Calibri"/>
                <a:sym typeface="Calibri"/>
              </a:rPr>
              <a:t>5. This shows the character from the knees upwards and is used to show the character, environment and can focus on emotions.</a:t>
            </a:r>
            <a:endParaRPr sz="1100" dirty="0">
              <a:solidFill>
                <a:schemeClr val="dk1"/>
              </a:solidFill>
              <a:latin typeface="Calibri"/>
              <a:ea typeface="Calibri"/>
              <a:cs typeface="Calibri"/>
              <a:sym typeface="Calibri"/>
            </a:endParaRPr>
          </a:p>
        </p:txBody>
      </p:sp>
      <p:sp>
        <p:nvSpPr>
          <p:cNvPr id="130" name="Google Shape;130;p3"/>
          <p:cNvSpPr/>
          <p:nvPr/>
        </p:nvSpPr>
        <p:spPr>
          <a:xfrm>
            <a:off x="444617" y="2525123"/>
            <a:ext cx="5939415"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dirty="0">
                <a:solidFill>
                  <a:schemeClr val="dk1"/>
                </a:solidFill>
                <a:latin typeface="Calibri"/>
                <a:ea typeface="Calibri"/>
                <a:cs typeface="Calibri"/>
                <a:sym typeface="Calibri"/>
              </a:rPr>
              <a:t>6. Show the entire body of a character. It is used to focus on their movements. </a:t>
            </a:r>
            <a:endParaRPr sz="1100" dirty="0">
              <a:solidFill>
                <a:schemeClr val="dk1"/>
              </a:solidFill>
              <a:latin typeface="Calibri"/>
              <a:ea typeface="Calibri"/>
              <a:cs typeface="Calibri"/>
              <a:sym typeface="Calibri"/>
            </a:endParaRPr>
          </a:p>
        </p:txBody>
      </p:sp>
      <p:sp>
        <p:nvSpPr>
          <p:cNvPr id="131" name="Google Shape;131;p3"/>
          <p:cNvSpPr/>
          <p:nvPr/>
        </p:nvSpPr>
        <p:spPr>
          <a:xfrm>
            <a:off x="4564198" y="3968956"/>
            <a:ext cx="471215" cy="430887"/>
          </a:xfrm>
          <a:prstGeom prst="roundRect">
            <a:avLst>
              <a:gd name="adj" fmla="val 16667"/>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a:solidFill>
                  <a:schemeClr val="dk1"/>
                </a:solidFill>
                <a:latin typeface="Times"/>
                <a:ea typeface="Times"/>
                <a:cs typeface="Times"/>
                <a:sym typeface="Times"/>
              </a:rPr>
              <a:t>a</a:t>
            </a:r>
            <a:endParaRPr/>
          </a:p>
        </p:txBody>
      </p:sp>
      <p:sp>
        <p:nvSpPr>
          <p:cNvPr id="132" name="Google Shape;132;p3"/>
          <p:cNvSpPr/>
          <p:nvPr/>
        </p:nvSpPr>
        <p:spPr>
          <a:xfrm>
            <a:off x="6384033" y="3953259"/>
            <a:ext cx="471215" cy="430887"/>
          </a:xfrm>
          <a:prstGeom prst="roundRect">
            <a:avLst>
              <a:gd name="adj" fmla="val 16667"/>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a:t>
            </a:r>
            <a:endParaRPr sz="2400">
              <a:solidFill>
                <a:schemeClr val="dk1"/>
              </a:solidFill>
              <a:latin typeface="Times"/>
              <a:ea typeface="Times"/>
              <a:cs typeface="Times"/>
              <a:sym typeface="Times"/>
            </a:endParaRPr>
          </a:p>
        </p:txBody>
      </p:sp>
      <p:sp>
        <p:nvSpPr>
          <p:cNvPr id="133" name="Google Shape;133;p3"/>
          <p:cNvSpPr/>
          <p:nvPr/>
        </p:nvSpPr>
        <p:spPr>
          <a:xfrm>
            <a:off x="8137604" y="3946032"/>
            <a:ext cx="471215" cy="430887"/>
          </a:xfrm>
          <a:prstGeom prst="roundRect">
            <a:avLst>
              <a:gd name="adj" fmla="val 16667"/>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a:t>
            </a:r>
            <a:endParaRPr sz="2400">
              <a:solidFill>
                <a:schemeClr val="dk1"/>
              </a:solidFill>
              <a:latin typeface="Times"/>
              <a:ea typeface="Times"/>
              <a:cs typeface="Times"/>
              <a:sym typeface="Times"/>
            </a:endParaRPr>
          </a:p>
        </p:txBody>
      </p:sp>
      <p:sp>
        <p:nvSpPr>
          <p:cNvPr id="134" name="Google Shape;134;p3"/>
          <p:cNvSpPr/>
          <p:nvPr/>
        </p:nvSpPr>
        <p:spPr>
          <a:xfrm>
            <a:off x="4500887" y="5758790"/>
            <a:ext cx="471215" cy="430887"/>
          </a:xfrm>
          <a:prstGeom prst="roundRect">
            <a:avLst>
              <a:gd name="adj" fmla="val 16667"/>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d</a:t>
            </a:r>
            <a:endParaRPr sz="2400">
              <a:solidFill>
                <a:schemeClr val="dk1"/>
              </a:solidFill>
              <a:latin typeface="Times"/>
              <a:ea typeface="Times"/>
              <a:cs typeface="Times"/>
              <a:sym typeface="Times"/>
            </a:endParaRPr>
          </a:p>
        </p:txBody>
      </p:sp>
      <p:sp>
        <p:nvSpPr>
          <p:cNvPr id="135" name="Google Shape;135;p3"/>
          <p:cNvSpPr/>
          <p:nvPr/>
        </p:nvSpPr>
        <p:spPr>
          <a:xfrm>
            <a:off x="6432624" y="5758789"/>
            <a:ext cx="471215" cy="430887"/>
          </a:xfrm>
          <a:prstGeom prst="roundRect">
            <a:avLst>
              <a:gd name="adj" fmla="val 16667"/>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e</a:t>
            </a:r>
            <a:endParaRPr sz="2400">
              <a:solidFill>
                <a:schemeClr val="dk1"/>
              </a:solidFill>
              <a:latin typeface="Times"/>
              <a:ea typeface="Times"/>
              <a:cs typeface="Times"/>
              <a:sym typeface="Times"/>
            </a:endParaRPr>
          </a:p>
        </p:txBody>
      </p:sp>
      <p:sp>
        <p:nvSpPr>
          <p:cNvPr id="136" name="Google Shape;136;p3"/>
          <p:cNvSpPr/>
          <p:nvPr/>
        </p:nvSpPr>
        <p:spPr>
          <a:xfrm>
            <a:off x="8246090" y="5704095"/>
            <a:ext cx="471215" cy="430887"/>
          </a:xfrm>
          <a:prstGeom prst="roundRect">
            <a:avLst>
              <a:gd name="adj" fmla="val 16667"/>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f</a:t>
            </a:r>
            <a:endParaRPr sz="2400">
              <a:solidFill>
                <a:schemeClr val="dk1"/>
              </a:solidFill>
              <a:latin typeface="Times"/>
              <a:ea typeface="Times"/>
              <a:cs typeface="Times"/>
              <a:sym typeface="Times"/>
            </a:endParaRPr>
          </a:p>
        </p:txBody>
      </p:sp>
      <p:sp>
        <p:nvSpPr>
          <p:cNvPr id="137" name="Google Shape;137;p3"/>
          <p:cNvSpPr/>
          <p:nvPr/>
        </p:nvSpPr>
        <p:spPr>
          <a:xfrm>
            <a:off x="9676536" y="4077072"/>
            <a:ext cx="2026275" cy="1873798"/>
          </a:xfrm>
          <a:prstGeom prst="roundRect">
            <a:avLst>
              <a:gd name="adj" fmla="val 16667"/>
            </a:avLst>
          </a:prstGeom>
          <a:solidFill>
            <a:schemeClr val="accent1"/>
          </a:solidFill>
          <a:ln w="12700" cap="flat" cmpd="sng">
            <a:solidFill>
              <a:srgbClr val="64646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Can you match the description with the correct shot?</a:t>
            </a:r>
            <a:endParaRPr/>
          </a:p>
        </p:txBody>
      </p:sp>
      <p:sp>
        <p:nvSpPr>
          <p:cNvPr id="138" name="Google Shape;138;p3"/>
          <p:cNvSpPr/>
          <p:nvPr/>
        </p:nvSpPr>
        <p:spPr>
          <a:xfrm>
            <a:off x="4986561" y="6433230"/>
            <a:ext cx="2218877"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@Connecta, University of Roehampton</a:t>
            </a:r>
            <a:endParaRPr/>
          </a:p>
        </p:txBody>
      </p:sp>
      <p:grpSp>
        <p:nvGrpSpPr>
          <p:cNvPr id="139" name="Google Shape;139;p3"/>
          <p:cNvGrpSpPr/>
          <p:nvPr/>
        </p:nvGrpSpPr>
        <p:grpSpPr>
          <a:xfrm>
            <a:off x="289361" y="5845858"/>
            <a:ext cx="2091555" cy="865870"/>
            <a:chOff x="126115" y="5834218"/>
            <a:chExt cx="2091555" cy="865870"/>
          </a:xfrm>
        </p:grpSpPr>
        <p:pic>
          <p:nvPicPr>
            <p:cNvPr id="140" name="Google Shape;140;p3" descr="A green and white background with pink letters&#10;&#10;Description automatically generated"/>
            <p:cNvPicPr preferRelativeResize="0"/>
            <p:nvPr/>
          </p:nvPicPr>
          <p:blipFill rotWithShape="1">
            <a:blip r:embed="rId8">
              <a:alphaModFix/>
            </a:blip>
            <a:srcRect/>
            <a:stretch/>
          </p:blipFill>
          <p:spPr>
            <a:xfrm>
              <a:off x="1129217" y="6197929"/>
              <a:ext cx="1088453" cy="398203"/>
            </a:xfrm>
            <a:prstGeom prst="rect">
              <a:avLst/>
            </a:prstGeom>
            <a:noFill/>
            <a:ln>
              <a:noFill/>
            </a:ln>
          </p:spPr>
        </p:pic>
        <p:pic>
          <p:nvPicPr>
            <p:cNvPr id="141" name="Google Shape;141;p3" descr="A close up of a logo&#10;&#10;Description automatically generated"/>
            <p:cNvPicPr preferRelativeResize="0"/>
            <p:nvPr/>
          </p:nvPicPr>
          <p:blipFill rotWithShape="1">
            <a:blip r:embed="rId9">
              <a:alphaModFix/>
            </a:blip>
            <a:srcRect/>
            <a:stretch/>
          </p:blipFill>
          <p:spPr>
            <a:xfrm>
              <a:off x="126115" y="5834218"/>
              <a:ext cx="1003102" cy="865870"/>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Google Shape;146;p4"/>
          <p:cNvPicPr preferRelativeResize="0"/>
          <p:nvPr/>
        </p:nvPicPr>
        <p:blipFill rotWithShape="1">
          <a:blip r:embed="rId3">
            <a:alphaModFix/>
          </a:blip>
          <a:srcRect/>
          <a:stretch/>
        </p:blipFill>
        <p:spPr>
          <a:xfrm>
            <a:off x="6272169" y="687898"/>
            <a:ext cx="5380139" cy="3719060"/>
          </a:xfrm>
          <a:prstGeom prst="rect">
            <a:avLst/>
          </a:prstGeom>
          <a:noFill/>
          <a:ln>
            <a:noFill/>
          </a:ln>
        </p:spPr>
      </p:pic>
      <p:pic>
        <p:nvPicPr>
          <p:cNvPr id="147" name="Google Shape;147;p4"/>
          <p:cNvPicPr preferRelativeResize="0"/>
          <p:nvPr/>
        </p:nvPicPr>
        <p:blipFill rotWithShape="1">
          <a:blip r:embed="rId4">
            <a:alphaModFix/>
          </a:blip>
          <a:srcRect/>
          <a:stretch/>
        </p:blipFill>
        <p:spPr>
          <a:xfrm>
            <a:off x="289361" y="1795259"/>
            <a:ext cx="5020870" cy="3884087"/>
          </a:xfrm>
          <a:prstGeom prst="rect">
            <a:avLst/>
          </a:prstGeom>
          <a:noFill/>
          <a:ln>
            <a:noFill/>
          </a:ln>
        </p:spPr>
      </p:pic>
      <p:sp>
        <p:nvSpPr>
          <p:cNvPr id="148" name="Google Shape;148;p4"/>
          <p:cNvSpPr txBox="1"/>
          <p:nvPr/>
        </p:nvSpPr>
        <p:spPr>
          <a:xfrm>
            <a:off x="539692" y="288549"/>
            <a:ext cx="7867420"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Pre-Production: </a:t>
            </a:r>
          </a:p>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Props - Storyboard Example</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49" name="Google Shape;149;p4"/>
          <p:cNvSpPr txBox="1"/>
          <p:nvPr/>
        </p:nvSpPr>
        <p:spPr>
          <a:xfrm>
            <a:off x="6969961" y="4283451"/>
            <a:ext cx="3590535"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800">
              <a:solidFill>
                <a:schemeClr val="dk1"/>
              </a:solidFill>
              <a:latin typeface="Calibri"/>
              <a:ea typeface="Calibri"/>
              <a:cs typeface="Calibri"/>
              <a:sym typeface="Calibri"/>
            </a:endParaRPr>
          </a:p>
        </p:txBody>
      </p:sp>
      <p:sp>
        <p:nvSpPr>
          <p:cNvPr id="150" name="Google Shape;150;p4"/>
          <p:cNvSpPr/>
          <p:nvPr/>
        </p:nvSpPr>
        <p:spPr>
          <a:xfrm>
            <a:off x="6096000" y="5077531"/>
            <a:ext cx="4710363" cy="1201262"/>
          </a:xfrm>
          <a:prstGeom prst="roundRect">
            <a:avLst>
              <a:gd name="adj" fmla="val 16667"/>
            </a:avLst>
          </a:prstGeom>
          <a:solidFill>
            <a:schemeClr val="accent1"/>
          </a:solidFill>
          <a:ln w="12700" cap="flat" cmpd="sng">
            <a:solidFill>
              <a:srgbClr val="64646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Which props will you need for these stories?</a:t>
            </a:r>
            <a:endParaRPr dirty="0"/>
          </a:p>
        </p:txBody>
      </p:sp>
      <p:sp>
        <p:nvSpPr>
          <p:cNvPr id="151" name="Google Shape;151;p4"/>
          <p:cNvSpPr/>
          <p:nvPr/>
        </p:nvSpPr>
        <p:spPr>
          <a:xfrm>
            <a:off x="4986561" y="6433230"/>
            <a:ext cx="2218877"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@Connecta, University of Roehampton</a:t>
            </a:r>
            <a:endParaRPr/>
          </a:p>
        </p:txBody>
      </p:sp>
      <p:grpSp>
        <p:nvGrpSpPr>
          <p:cNvPr id="152" name="Google Shape;152;p4"/>
          <p:cNvGrpSpPr/>
          <p:nvPr/>
        </p:nvGrpSpPr>
        <p:grpSpPr>
          <a:xfrm>
            <a:off x="289361" y="5845858"/>
            <a:ext cx="2091555" cy="865870"/>
            <a:chOff x="126115" y="5834218"/>
            <a:chExt cx="2091555" cy="865870"/>
          </a:xfrm>
        </p:grpSpPr>
        <p:pic>
          <p:nvPicPr>
            <p:cNvPr id="153" name="Google Shape;153;p4" descr="A green and white background with pink letters&#10;&#10;Description automatically generated"/>
            <p:cNvPicPr preferRelativeResize="0"/>
            <p:nvPr/>
          </p:nvPicPr>
          <p:blipFill rotWithShape="1">
            <a:blip r:embed="rId5">
              <a:alphaModFix/>
            </a:blip>
            <a:srcRect/>
            <a:stretch/>
          </p:blipFill>
          <p:spPr>
            <a:xfrm>
              <a:off x="1129217" y="6197929"/>
              <a:ext cx="1088453" cy="398203"/>
            </a:xfrm>
            <a:prstGeom prst="rect">
              <a:avLst/>
            </a:prstGeom>
            <a:noFill/>
            <a:ln>
              <a:noFill/>
            </a:ln>
          </p:spPr>
        </p:pic>
        <p:pic>
          <p:nvPicPr>
            <p:cNvPr id="154" name="Google Shape;154;p4" descr="A close up of a logo&#10;&#10;Description automatically generated"/>
            <p:cNvPicPr preferRelativeResize="0"/>
            <p:nvPr/>
          </p:nvPicPr>
          <p:blipFill rotWithShape="1">
            <a:blip r:embed="rId6">
              <a:alphaModFix/>
            </a:blip>
            <a:srcRect/>
            <a:stretch/>
          </p:blipFill>
          <p:spPr>
            <a:xfrm>
              <a:off x="126115" y="5834218"/>
              <a:ext cx="1003102" cy="865870"/>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5"/>
          <p:cNvSpPr/>
          <p:nvPr/>
        </p:nvSpPr>
        <p:spPr>
          <a:xfrm>
            <a:off x="1157468" y="1875099"/>
            <a:ext cx="7349924" cy="3565002"/>
          </a:xfrm>
          <a:prstGeom prst="roundRect">
            <a:avLst>
              <a:gd name="adj" fmla="val 16667"/>
            </a:avLst>
          </a:prstGeom>
          <a:solidFill>
            <a:srgbClr val="F8F8F8"/>
          </a:solidFill>
          <a:ln w="12700" cap="flat" cmpd="sng">
            <a:solidFill>
              <a:srgbClr val="AEAEA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0" name="Google Shape;160;p5"/>
          <p:cNvSpPr txBox="1">
            <a:spLocks noGrp="1"/>
          </p:cNvSpPr>
          <p:nvPr>
            <p:ph type="title"/>
          </p:nvPr>
        </p:nvSpPr>
        <p:spPr>
          <a:xfrm>
            <a:off x="518932" y="88752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dirty="0">
                <a:latin typeface="Calibri Light" panose="020F0302020204030204" pitchFamily="34" charset="0"/>
                <a:ea typeface="Calibri Light" panose="020F0302020204030204" pitchFamily="34" charset="0"/>
                <a:cs typeface="Calibri Light" panose="020F0302020204030204" pitchFamily="34" charset="0"/>
              </a:rPr>
              <a:t>What can you hear?</a:t>
            </a:r>
            <a:endParaRPr sz="40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61" name="Google Shape;161;p5"/>
          <p:cNvSpPr txBox="1">
            <a:spLocks noGrp="1"/>
          </p:cNvSpPr>
          <p:nvPr>
            <p:ph type="body" idx="1"/>
          </p:nvPr>
        </p:nvSpPr>
        <p:spPr>
          <a:xfrm>
            <a:off x="1371600" y="2286000"/>
            <a:ext cx="7124218" cy="3581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b="1" dirty="0"/>
              <a:t>I think I can hear:</a:t>
            </a:r>
            <a:endParaRPr dirty="0"/>
          </a:p>
          <a:p>
            <a:pPr marL="0" lvl="0" indent="0" algn="l" rtl="0">
              <a:lnSpc>
                <a:spcPct val="90000"/>
              </a:lnSpc>
              <a:spcBef>
                <a:spcPts val="1000"/>
              </a:spcBef>
              <a:spcAft>
                <a:spcPts val="0"/>
              </a:spcAft>
              <a:buClr>
                <a:schemeClr val="dk1"/>
              </a:buClr>
              <a:buSzPts val="2400"/>
              <a:buNone/>
            </a:pPr>
            <a:endParaRPr sz="2400" dirty="0"/>
          </a:p>
          <a:p>
            <a:pPr marL="228600" lvl="0" indent="-228600" algn="l" rtl="0">
              <a:lnSpc>
                <a:spcPct val="90000"/>
              </a:lnSpc>
              <a:spcBef>
                <a:spcPts val="1000"/>
              </a:spcBef>
              <a:spcAft>
                <a:spcPts val="0"/>
              </a:spcAft>
              <a:buClr>
                <a:schemeClr val="dk1"/>
              </a:buClr>
              <a:buSzPts val="2400"/>
              <a:buFont typeface="Calibri"/>
              <a:buChar char="-"/>
            </a:pPr>
            <a:r>
              <a:rPr lang="en-US" sz="2400" dirty="0"/>
              <a:t>a boy, a man, a woman, a girl</a:t>
            </a:r>
            <a:endParaRPr dirty="0"/>
          </a:p>
          <a:p>
            <a:pPr marL="228600" lvl="0" indent="-228600" algn="l" rtl="0">
              <a:lnSpc>
                <a:spcPct val="90000"/>
              </a:lnSpc>
              <a:spcBef>
                <a:spcPts val="1000"/>
              </a:spcBef>
              <a:spcAft>
                <a:spcPts val="0"/>
              </a:spcAft>
              <a:buClr>
                <a:schemeClr val="dk1"/>
              </a:buClr>
              <a:buSzPts val="2400"/>
              <a:buFont typeface="Calibri"/>
              <a:buChar char="-"/>
            </a:pPr>
            <a:r>
              <a:rPr lang="en-US" sz="2400" dirty="0"/>
              <a:t>a door, a bell, a window, a car, a cat, a dog</a:t>
            </a:r>
            <a:endParaRPr dirty="0"/>
          </a:p>
          <a:p>
            <a:pPr marL="228600" lvl="0" indent="-228600" algn="l" rtl="0">
              <a:lnSpc>
                <a:spcPct val="90000"/>
              </a:lnSpc>
              <a:spcBef>
                <a:spcPts val="1000"/>
              </a:spcBef>
              <a:spcAft>
                <a:spcPts val="0"/>
              </a:spcAft>
              <a:buClr>
                <a:schemeClr val="dk1"/>
              </a:buClr>
              <a:buSzPts val="2400"/>
              <a:buFont typeface="Calibri"/>
              <a:buChar char="-"/>
            </a:pPr>
            <a:r>
              <a:rPr lang="en-US" sz="2400" dirty="0"/>
              <a:t>a person playing : videogames, football, tennis</a:t>
            </a:r>
            <a:endParaRPr dirty="0"/>
          </a:p>
        </p:txBody>
      </p:sp>
      <p:sp>
        <p:nvSpPr>
          <p:cNvPr id="162" name="Google Shape;162;p5"/>
          <p:cNvSpPr/>
          <p:nvPr/>
        </p:nvSpPr>
        <p:spPr>
          <a:xfrm>
            <a:off x="8843056" y="2200908"/>
            <a:ext cx="2384385" cy="1319514"/>
          </a:xfrm>
          <a:prstGeom prst="roundRect">
            <a:avLst>
              <a:gd name="adj" fmla="val 16667"/>
            </a:avLst>
          </a:prstGeom>
          <a:solidFill>
            <a:srgbClr val="FFA573"/>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dk1"/>
                </a:solidFill>
                <a:latin typeface="Calibri"/>
                <a:ea typeface="Calibri"/>
                <a:cs typeface="Calibri"/>
                <a:sym typeface="Calibri"/>
              </a:rPr>
              <a:t>I agree.</a:t>
            </a:r>
            <a:endParaRPr/>
          </a:p>
        </p:txBody>
      </p:sp>
      <p:sp>
        <p:nvSpPr>
          <p:cNvPr id="163" name="Google Shape;163;p5"/>
          <p:cNvSpPr/>
          <p:nvPr/>
        </p:nvSpPr>
        <p:spPr>
          <a:xfrm>
            <a:off x="8843056" y="3686743"/>
            <a:ext cx="2384385" cy="1319514"/>
          </a:xfrm>
          <a:prstGeom prst="roundRect">
            <a:avLst>
              <a:gd name="adj" fmla="val 16667"/>
            </a:avLst>
          </a:prstGeom>
          <a:solidFill>
            <a:schemeClr val="lt2"/>
          </a:solidFill>
          <a:ln w="127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dk1"/>
                </a:solidFill>
                <a:latin typeface="Calibri"/>
                <a:ea typeface="Calibri"/>
                <a:cs typeface="Calibri"/>
                <a:sym typeface="Calibri"/>
              </a:rPr>
              <a:t>I disagree.</a:t>
            </a:r>
            <a:endParaRPr/>
          </a:p>
        </p:txBody>
      </p:sp>
      <p:pic>
        <p:nvPicPr>
          <p:cNvPr id="164" name="Google Shape;164;p5" descr="280/365/2471 (March 18, 2015) - Cosmo Enjoying the Drying Duvet"/>
          <p:cNvPicPr preferRelativeResize="0"/>
          <p:nvPr/>
        </p:nvPicPr>
        <p:blipFill rotWithShape="1">
          <a:blip r:embed="rId3">
            <a:alphaModFix/>
          </a:blip>
          <a:srcRect/>
          <a:stretch/>
        </p:blipFill>
        <p:spPr>
          <a:xfrm>
            <a:off x="8843056" y="218953"/>
            <a:ext cx="2158635" cy="1439090"/>
          </a:xfrm>
          <a:prstGeom prst="rect">
            <a:avLst/>
          </a:prstGeom>
          <a:noFill/>
          <a:ln>
            <a:noFill/>
          </a:ln>
        </p:spPr>
      </p:pic>
      <p:sp>
        <p:nvSpPr>
          <p:cNvPr id="165" name="Google Shape;165;p5"/>
          <p:cNvSpPr txBox="1">
            <a:spLocks noGrp="1"/>
          </p:cNvSpPr>
          <p:nvPr>
            <p:ph type="ftr" idx="11"/>
          </p:nvPr>
        </p:nvSpPr>
        <p:spPr>
          <a:xfrm>
            <a:off x="5253948" y="6518006"/>
            <a:ext cx="1684104" cy="314067"/>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sz="1000">
                <a:solidFill>
                  <a:srgbClr val="898989"/>
                </a:solidFill>
                <a:latin typeface="Calibri"/>
                <a:ea typeface="Calibri"/>
                <a:cs typeface="Calibri"/>
                <a:sym typeface="Calibri"/>
              </a:rPr>
              <a:t>@CriticalConnections_2023.</a:t>
            </a:r>
            <a:endParaRPr/>
          </a:p>
        </p:txBody>
      </p:sp>
      <p:pic>
        <p:nvPicPr>
          <p:cNvPr id="166" name="Google Shape;166;p5"/>
          <p:cNvPicPr preferRelativeResize="0"/>
          <p:nvPr/>
        </p:nvPicPr>
        <p:blipFill rotWithShape="1">
          <a:blip r:embed="rId4">
            <a:alphaModFix/>
          </a:blip>
          <a:srcRect/>
          <a:stretch/>
        </p:blipFill>
        <p:spPr>
          <a:xfrm>
            <a:off x="119336" y="6580415"/>
            <a:ext cx="937418" cy="277585"/>
          </a:xfrm>
          <a:prstGeom prst="rect">
            <a:avLst/>
          </a:prstGeom>
          <a:noFill/>
          <a:ln>
            <a:noFill/>
          </a:ln>
        </p:spPr>
      </p:pic>
      <p:sp>
        <p:nvSpPr>
          <p:cNvPr id="167" name="Google Shape;167;p5"/>
          <p:cNvSpPr txBox="1"/>
          <p:nvPr/>
        </p:nvSpPr>
        <p:spPr>
          <a:xfrm>
            <a:off x="463021" y="180926"/>
            <a:ext cx="10336138"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Pre-Production: Audio-visual storytelling</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68" name="Google Shape;168;p5"/>
          <p:cNvSpPr/>
          <p:nvPr/>
        </p:nvSpPr>
        <p:spPr>
          <a:xfrm>
            <a:off x="518932" y="5805264"/>
            <a:ext cx="7809316" cy="288032"/>
          </a:xfrm>
          <a:prstGeom prst="roundRect">
            <a:avLst>
              <a:gd name="adj" fmla="val 16667"/>
            </a:avLst>
          </a:prstGeom>
          <a:solidFill>
            <a:schemeClr val="accent1"/>
          </a:solidFill>
          <a:ln w="12700" cap="flat" cmpd="sng">
            <a:solidFill>
              <a:srgbClr val="64646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Teacher: Play the video without visuals first. You can find the short film </a:t>
            </a:r>
            <a:r>
              <a:rPr lang="en-US" sz="1800" u="sng">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here</a:t>
            </a:r>
            <a:r>
              <a:rPr lang="en-US" sz="1800">
                <a:solidFill>
                  <a:schemeClr val="dk1"/>
                </a:solidFill>
                <a:latin typeface="Calibri"/>
                <a:ea typeface="Calibri"/>
                <a:cs typeface="Calibri"/>
                <a:sym typeface="Calibri"/>
              </a:rPr>
              <a:t>. </a:t>
            </a:r>
            <a:r>
              <a:rPr lang="en-US" sz="1800">
                <a:solidFill>
                  <a:schemeClr val="lt1"/>
                </a:solidFill>
                <a:latin typeface="Calibri"/>
                <a:ea typeface="Calibri"/>
                <a:cs typeface="Calibri"/>
                <a:sym typeface="Calibri"/>
              </a:rPr>
              <a: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4"/>
                                        </p:tgtEl>
                                        <p:attrNameLst>
                                          <p:attrName>style.visibility</p:attrName>
                                        </p:attrNameLst>
                                      </p:cBhvr>
                                      <p:to>
                                        <p:strVal val="visible"/>
                                      </p:to>
                                    </p:set>
                                    <p:anim calcmode="lin" valueType="num">
                                      <p:cBhvr additive="base">
                                        <p:cTn id="7" dur="500"/>
                                        <p:tgtEl>
                                          <p:spTgt spid="1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6" descr="A picture containing indoor, person, window&#10;&#10;Description automatically generated"/>
          <p:cNvPicPr preferRelativeResize="0"/>
          <p:nvPr/>
        </p:nvPicPr>
        <p:blipFill rotWithShape="1">
          <a:blip r:embed="rId3">
            <a:alphaModFix/>
          </a:blip>
          <a:srcRect/>
          <a:stretch/>
        </p:blipFill>
        <p:spPr>
          <a:xfrm>
            <a:off x="1322194" y="2313981"/>
            <a:ext cx="4405291" cy="2202644"/>
          </a:xfrm>
          <a:prstGeom prst="rect">
            <a:avLst/>
          </a:prstGeom>
          <a:noFill/>
          <a:ln>
            <a:noFill/>
          </a:ln>
        </p:spPr>
      </p:pic>
      <p:pic>
        <p:nvPicPr>
          <p:cNvPr id="174" name="Google Shape;174;p6" descr="A child holding an object&#10;&#10;Description automatically generated with low confidence"/>
          <p:cNvPicPr preferRelativeResize="0"/>
          <p:nvPr/>
        </p:nvPicPr>
        <p:blipFill rotWithShape="1">
          <a:blip r:embed="rId4">
            <a:alphaModFix/>
          </a:blip>
          <a:srcRect/>
          <a:stretch/>
        </p:blipFill>
        <p:spPr>
          <a:xfrm>
            <a:off x="6453003" y="2313982"/>
            <a:ext cx="4405288" cy="2202643"/>
          </a:xfrm>
          <a:prstGeom prst="rect">
            <a:avLst/>
          </a:prstGeom>
          <a:noFill/>
          <a:ln>
            <a:noFill/>
          </a:ln>
        </p:spPr>
      </p:pic>
      <p:sp>
        <p:nvSpPr>
          <p:cNvPr id="175" name="Google Shape;175;p6"/>
          <p:cNvSpPr txBox="1">
            <a:spLocks noGrp="1"/>
          </p:cNvSpPr>
          <p:nvPr>
            <p:ph type="title"/>
          </p:nvPr>
        </p:nvSpPr>
        <p:spPr>
          <a:xfrm>
            <a:off x="2466089" y="1367359"/>
            <a:ext cx="6876551" cy="1172684"/>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br>
              <a:rPr lang="en-US" sz="2000" b="1"/>
            </a:br>
            <a:br>
              <a:rPr lang="en-US" sz="2000" b="1"/>
            </a:br>
            <a:br>
              <a:rPr lang="en-US" sz="2000" b="1"/>
            </a:br>
            <a:br>
              <a:rPr lang="en-US" sz="2000" b="1"/>
            </a:br>
            <a:r>
              <a:rPr lang="en-US" sz="3100"/>
              <a:t>What is the difference in these two shots?</a:t>
            </a:r>
            <a:br>
              <a:rPr lang="en-US" sz="3100"/>
            </a:br>
            <a:endParaRPr sz="3100"/>
          </a:p>
        </p:txBody>
      </p:sp>
      <p:sp>
        <p:nvSpPr>
          <p:cNvPr id="176" name="Google Shape;176;p6"/>
          <p:cNvSpPr txBox="1"/>
          <p:nvPr/>
        </p:nvSpPr>
        <p:spPr>
          <a:xfrm>
            <a:off x="-78249" y="4171603"/>
            <a:ext cx="5904365" cy="1449203"/>
          </a:xfrm>
          <a:prstGeom prst="rect">
            <a:avLst/>
          </a:prstGeom>
          <a:noFill/>
          <a:ln>
            <a:noFill/>
          </a:ln>
        </p:spPr>
        <p:txBody>
          <a:bodyPr spcFirstLastPara="1" wrap="square" lIns="91425" tIns="45700" rIns="91425" bIns="45700" anchor="b" anchorCtr="0">
            <a:normAutofit/>
          </a:bodyPr>
          <a:lstStyle/>
          <a:p>
            <a:pPr marL="0" marR="0" lvl="0" indent="0" algn="ctr" rtl="0">
              <a:lnSpc>
                <a:spcPct val="89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In shot 1 the boy is…</a:t>
            </a:r>
            <a:br>
              <a:rPr lang="en-US"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sp>
        <p:nvSpPr>
          <p:cNvPr id="177" name="Google Shape;177;p6"/>
          <p:cNvSpPr txBox="1"/>
          <p:nvPr/>
        </p:nvSpPr>
        <p:spPr>
          <a:xfrm>
            <a:off x="4965441" y="4217156"/>
            <a:ext cx="5904365" cy="1449203"/>
          </a:xfrm>
          <a:prstGeom prst="rect">
            <a:avLst/>
          </a:prstGeom>
          <a:noFill/>
          <a:ln>
            <a:noFill/>
          </a:ln>
        </p:spPr>
        <p:txBody>
          <a:bodyPr spcFirstLastPara="1" wrap="square" lIns="91425" tIns="45700" rIns="91425" bIns="45700" anchor="b" anchorCtr="0">
            <a:normAutofit/>
          </a:bodyPr>
          <a:lstStyle/>
          <a:p>
            <a:pPr marL="0" marR="0" lvl="0" indent="0" algn="ctr" rtl="0">
              <a:lnSpc>
                <a:spcPct val="89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In shot 2 the boy is…</a:t>
            </a:r>
            <a:br>
              <a:rPr lang="en-US"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sp>
        <p:nvSpPr>
          <p:cNvPr id="178" name="Google Shape;178;p6"/>
          <p:cNvSpPr txBox="1"/>
          <p:nvPr/>
        </p:nvSpPr>
        <p:spPr>
          <a:xfrm>
            <a:off x="4655840" y="4896204"/>
            <a:ext cx="5904365" cy="1449203"/>
          </a:xfrm>
          <a:prstGeom prst="rect">
            <a:avLst/>
          </a:prstGeom>
          <a:noFill/>
          <a:ln>
            <a:noFill/>
          </a:ln>
        </p:spPr>
        <p:txBody>
          <a:bodyPr spcFirstLastPara="1" wrap="square" lIns="91425" tIns="45700" rIns="91425" bIns="45700" anchor="b" anchorCtr="0">
            <a:normAutofit/>
          </a:bodyPr>
          <a:lstStyle/>
          <a:p>
            <a:pPr marL="0" marR="0" lvl="0" indent="0" algn="l" rtl="0">
              <a:lnSpc>
                <a:spcPct val="89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dark/ bright/ light</a:t>
            </a:r>
            <a:endParaRPr/>
          </a:p>
        </p:txBody>
      </p:sp>
      <p:sp>
        <p:nvSpPr>
          <p:cNvPr id="179" name="Google Shape;179;p6"/>
          <p:cNvSpPr txBox="1"/>
          <p:nvPr/>
        </p:nvSpPr>
        <p:spPr>
          <a:xfrm>
            <a:off x="522153" y="178806"/>
            <a:ext cx="10336138"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Pre-Production: Audio-visual storytelling</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80" name="Google Shape;180;p6"/>
          <p:cNvSpPr txBox="1">
            <a:spLocks noGrp="1"/>
          </p:cNvSpPr>
          <p:nvPr>
            <p:ph type="ftr" idx="11"/>
          </p:nvPr>
        </p:nvSpPr>
        <p:spPr>
          <a:xfrm>
            <a:off x="5253948" y="6518006"/>
            <a:ext cx="1684104" cy="314067"/>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sz="1000">
                <a:solidFill>
                  <a:srgbClr val="898989"/>
                </a:solidFill>
                <a:latin typeface="Calibri"/>
                <a:ea typeface="Calibri"/>
                <a:cs typeface="Calibri"/>
                <a:sym typeface="Calibri"/>
              </a:rPr>
              <a:t>@CriticalConnections_2023.</a:t>
            </a:r>
            <a:endParaRPr/>
          </a:p>
        </p:txBody>
      </p:sp>
      <p:pic>
        <p:nvPicPr>
          <p:cNvPr id="181" name="Google Shape;181;p6"/>
          <p:cNvPicPr preferRelativeResize="0"/>
          <p:nvPr/>
        </p:nvPicPr>
        <p:blipFill rotWithShape="1">
          <a:blip r:embed="rId5">
            <a:alphaModFix/>
          </a:blip>
          <a:srcRect/>
          <a:stretch/>
        </p:blipFill>
        <p:spPr>
          <a:xfrm>
            <a:off x="119336" y="6580415"/>
            <a:ext cx="937418" cy="27758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7" descr="A picture containing indoor, person, window&#10;&#10;Description automatically generated"/>
          <p:cNvPicPr preferRelativeResize="0"/>
          <p:nvPr/>
        </p:nvPicPr>
        <p:blipFill rotWithShape="1">
          <a:blip r:embed="rId3">
            <a:alphaModFix/>
          </a:blip>
          <a:srcRect/>
          <a:stretch/>
        </p:blipFill>
        <p:spPr>
          <a:xfrm>
            <a:off x="1928583" y="2355854"/>
            <a:ext cx="4053415" cy="2026706"/>
          </a:xfrm>
          <a:prstGeom prst="rect">
            <a:avLst/>
          </a:prstGeom>
          <a:noFill/>
          <a:ln>
            <a:noFill/>
          </a:ln>
        </p:spPr>
      </p:pic>
      <p:pic>
        <p:nvPicPr>
          <p:cNvPr id="187" name="Google Shape;187;p7" descr="A picture containing text, indoor, cluttered&#10;&#10;Description automatically generated"/>
          <p:cNvPicPr preferRelativeResize="0">
            <a:picLocks noGrp="1"/>
          </p:cNvPicPr>
          <p:nvPr>
            <p:ph type="body" idx="1"/>
          </p:nvPr>
        </p:nvPicPr>
        <p:blipFill rotWithShape="1">
          <a:blip r:embed="rId4">
            <a:alphaModFix/>
          </a:blip>
          <a:srcRect/>
          <a:stretch/>
        </p:blipFill>
        <p:spPr>
          <a:xfrm>
            <a:off x="6451550" y="2358935"/>
            <a:ext cx="3963477" cy="1981738"/>
          </a:xfrm>
          <a:prstGeom prst="rect">
            <a:avLst/>
          </a:prstGeom>
          <a:noFill/>
          <a:ln>
            <a:noFill/>
          </a:ln>
        </p:spPr>
      </p:pic>
      <p:sp>
        <p:nvSpPr>
          <p:cNvPr id="188" name="Google Shape;188;p7"/>
          <p:cNvSpPr txBox="1">
            <a:spLocks noGrp="1"/>
          </p:cNvSpPr>
          <p:nvPr>
            <p:ph type="title"/>
          </p:nvPr>
        </p:nvSpPr>
        <p:spPr>
          <a:xfrm>
            <a:off x="-780501" y="396888"/>
            <a:ext cx="6034449" cy="105197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br>
              <a:rPr lang="en-US" sz="2000" b="1"/>
            </a:br>
            <a:br>
              <a:rPr lang="en-US" sz="2000" b="1"/>
            </a:br>
            <a:br>
              <a:rPr lang="en-US" sz="2000" b="1"/>
            </a:br>
            <a:br>
              <a:rPr lang="en-US" sz="2000" b="1"/>
            </a:br>
            <a:br>
              <a:rPr lang="en-US" sz="2000" b="1"/>
            </a:br>
            <a:r>
              <a:rPr lang="en-US" sz="3100"/>
              <a:t>Where is the camera?</a:t>
            </a:r>
            <a:endParaRPr/>
          </a:p>
        </p:txBody>
      </p:sp>
      <p:sp>
        <p:nvSpPr>
          <p:cNvPr id="189" name="Google Shape;189;p7"/>
          <p:cNvSpPr txBox="1"/>
          <p:nvPr/>
        </p:nvSpPr>
        <p:spPr>
          <a:xfrm>
            <a:off x="910843" y="3624428"/>
            <a:ext cx="5904365" cy="1449203"/>
          </a:xfrm>
          <a:prstGeom prst="rect">
            <a:avLst/>
          </a:prstGeom>
          <a:noFill/>
          <a:ln>
            <a:noFill/>
          </a:ln>
        </p:spPr>
        <p:txBody>
          <a:bodyPr spcFirstLastPara="1" wrap="square" lIns="91425" tIns="45700" rIns="91425" bIns="45700" anchor="b" anchorCtr="0">
            <a:normAutofit/>
          </a:bodyPr>
          <a:lstStyle/>
          <a:p>
            <a:pPr marL="0" marR="0" lvl="0" indent="0" algn="ctr" rtl="0">
              <a:lnSpc>
                <a:spcPct val="89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In shot 1 the camera is…</a:t>
            </a:r>
            <a:endParaRPr/>
          </a:p>
        </p:txBody>
      </p:sp>
      <p:sp>
        <p:nvSpPr>
          <p:cNvPr id="190" name="Google Shape;190;p7"/>
          <p:cNvSpPr txBox="1"/>
          <p:nvPr/>
        </p:nvSpPr>
        <p:spPr>
          <a:xfrm>
            <a:off x="6453003" y="3874310"/>
            <a:ext cx="5904365" cy="1449203"/>
          </a:xfrm>
          <a:prstGeom prst="rect">
            <a:avLst/>
          </a:prstGeom>
          <a:noFill/>
          <a:ln>
            <a:noFill/>
          </a:ln>
        </p:spPr>
        <p:txBody>
          <a:bodyPr spcFirstLastPara="1" wrap="square" lIns="91425" tIns="45700" rIns="91425" bIns="45700" anchor="b" anchorCtr="0">
            <a:normAutofit/>
          </a:bodyPr>
          <a:lstStyle/>
          <a:p>
            <a:pPr marL="0" marR="0" lvl="0" indent="0" algn="l" rtl="0">
              <a:lnSpc>
                <a:spcPct val="89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In shot 2 the camera is… </a:t>
            </a:r>
            <a:endParaRPr/>
          </a:p>
          <a:p>
            <a:pPr marL="0" marR="0" lvl="0" indent="0" algn="l" rtl="0">
              <a:lnSpc>
                <a:spcPct val="89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The camera here is close/far…</a:t>
            </a:r>
            <a:endParaRPr/>
          </a:p>
        </p:txBody>
      </p:sp>
      <p:sp>
        <p:nvSpPr>
          <p:cNvPr id="191" name="Google Shape;191;p7"/>
          <p:cNvSpPr txBox="1"/>
          <p:nvPr/>
        </p:nvSpPr>
        <p:spPr>
          <a:xfrm>
            <a:off x="3863752" y="4807035"/>
            <a:ext cx="5904365" cy="1449203"/>
          </a:xfrm>
          <a:prstGeom prst="rect">
            <a:avLst/>
          </a:prstGeom>
          <a:noFill/>
          <a:ln>
            <a:noFill/>
          </a:ln>
        </p:spPr>
        <p:txBody>
          <a:bodyPr spcFirstLastPara="1" wrap="square" lIns="91425" tIns="45700" rIns="91425" bIns="45700" anchor="b" anchorCtr="0">
            <a:normAutofit/>
          </a:bodyPr>
          <a:lstStyle/>
          <a:p>
            <a:pPr marL="0" marR="0" lvl="0" indent="0" algn="l" rtl="0">
              <a:lnSpc>
                <a:spcPct val="89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in the front/ in front of… </a:t>
            </a:r>
            <a:endParaRPr/>
          </a:p>
          <a:p>
            <a:pPr marL="0" marR="0" lvl="0" indent="0" algn="l" rtl="0">
              <a:lnSpc>
                <a:spcPct val="89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in the back/ behind… </a:t>
            </a:r>
            <a:endParaRPr/>
          </a:p>
        </p:txBody>
      </p:sp>
      <p:sp>
        <p:nvSpPr>
          <p:cNvPr id="192" name="Google Shape;192;p7"/>
          <p:cNvSpPr txBox="1"/>
          <p:nvPr/>
        </p:nvSpPr>
        <p:spPr>
          <a:xfrm>
            <a:off x="4997456" y="909201"/>
            <a:ext cx="5904365" cy="1449203"/>
          </a:xfrm>
          <a:prstGeom prst="rect">
            <a:avLst/>
          </a:prstGeom>
          <a:noFill/>
          <a:ln>
            <a:noFill/>
          </a:ln>
        </p:spPr>
        <p:txBody>
          <a:bodyPr spcFirstLastPara="1" wrap="square" lIns="91425" tIns="45700" rIns="91425" bIns="45700" anchor="b" anchorCtr="0">
            <a:normAutofit/>
          </a:bodyPr>
          <a:lstStyle/>
          <a:p>
            <a:pPr marL="0" marR="0" lvl="0" indent="0" algn="ctr" rtl="0">
              <a:lnSpc>
                <a:spcPct val="89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Point-of-view shot (POV)</a:t>
            </a:r>
            <a:endParaRPr/>
          </a:p>
          <a:p>
            <a:pPr marL="0" marR="0" lvl="0" indent="0" algn="ctr" rtl="0">
              <a:lnSpc>
                <a:spcPct val="89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Close-up</a:t>
            </a:r>
            <a:endParaRPr/>
          </a:p>
        </p:txBody>
      </p:sp>
      <p:sp>
        <p:nvSpPr>
          <p:cNvPr id="193" name="Google Shape;193;p7"/>
          <p:cNvSpPr txBox="1"/>
          <p:nvPr/>
        </p:nvSpPr>
        <p:spPr>
          <a:xfrm>
            <a:off x="463021" y="180926"/>
            <a:ext cx="10336138"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Pre-Production: Audio-visual storytelling</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94" name="Google Shape;194;p7"/>
          <p:cNvSpPr txBox="1">
            <a:spLocks noGrp="1"/>
          </p:cNvSpPr>
          <p:nvPr>
            <p:ph type="ftr" idx="11"/>
          </p:nvPr>
        </p:nvSpPr>
        <p:spPr>
          <a:xfrm>
            <a:off x="5253948" y="6518006"/>
            <a:ext cx="1684104" cy="314067"/>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sz="1000">
                <a:solidFill>
                  <a:srgbClr val="898989"/>
                </a:solidFill>
                <a:latin typeface="Calibri"/>
                <a:ea typeface="Calibri"/>
                <a:cs typeface="Calibri"/>
                <a:sym typeface="Calibri"/>
              </a:rPr>
              <a:t>@CriticalConnections_2023.</a:t>
            </a:r>
            <a:endParaRPr/>
          </a:p>
        </p:txBody>
      </p:sp>
      <p:pic>
        <p:nvPicPr>
          <p:cNvPr id="195" name="Google Shape;195;p7"/>
          <p:cNvPicPr preferRelativeResize="0"/>
          <p:nvPr/>
        </p:nvPicPr>
        <p:blipFill rotWithShape="1">
          <a:blip r:embed="rId5">
            <a:alphaModFix/>
          </a:blip>
          <a:srcRect/>
          <a:stretch/>
        </p:blipFill>
        <p:spPr>
          <a:xfrm>
            <a:off x="119336" y="6580415"/>
            <a:ext cx="937418" cy="27758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2"/>
                                        </p:tgtEl>
                                        <p:attrNameLst>
                                          <p:attrName>style.visibility</p:attrName>
                                        </p:attrNameLst>
                                      </p:cBhvr>
                                      <p:to>
                                        <p:strVal val="visible"/>
                                      </p:to>
                                    </p:set>
                                    <p:animEffect transition="in" filter="fade">
                                      <p:cBhvr>
                                        <p:cTn id="7" dur="5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8"/>
          <p:cNvSpPr txBox="1">
            <a:spLocks noGrp="1"/>
          </p:cNvSpPr>
          <p:nvPr>
            <p:ph type="title"/>
          </p:nvPr>
        </p:nvSpPr>
        <p:spPr>
          <a:xfrm>
            <a:off x="7457035" y="2245819"/>
            <a:ext cx="3355942" cy="2565551"/>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800"/>
              <a:buFont typeface="Calibri"/>
              <a:buNone/>
            </a:pPr>
            <a:r>
              <a:rPr lang="en-US" sz="4800"/>
              <a:t>What will happen next?</a:t>
            </a:r>
            <a:endParaRPr/>
          </a:p>
        </p:txBody>
      </p:sp>
      <p:pic>
        <p:nvPicPr>
          <p:cNvPr id="201" name="Google Shape;201;p8" descr="A picture containing text, indoor, cluttered&#10;&#10;Description automatically generated"/>
          <p:cNvPicPr preferRelativeResize="0">
            <a:picLocks noGrp="1"/>
          </p:cNvPicPr>
          <p:nvPr>
            <p:ph type="body" idx="1"/>
          </p:nvPr>
        </p:nvPicPr>
        <p:blipFill rotWithShape="1">
          <a:blip r:embed="rId3">
            <a:alphaModFix/>
          </a:blip>
          <a:srcRect/>
          <a:stretch/>
        </p:blipFill>
        <p:spPr>
          <a:xfrm>
            <a:off x="1379023" y="2113791"/>
            <a:ext cx="5659222" cy="2829609"/>
          </a:xfrm>
          <a:prstGeom prst="rect">
            <a:avLst/>
          </a:prstGeom>
          <a:noFill/>
          <a:ln>
            <a:noFill/>
          </a:ln>
        </p:spPr>
      </p:pic>
      <p:sp>
        <p:nvSpPr>
          <p:cNvPr id="202" name="Google Shape;202;p8"/>
          <p:cNvSpPr txBox="1">
            <a:spLocks noGrp="1"/>
          </p:cNvSpPr>
          <p:nvPr>
            <p:ph type="ftr" idx="11"/>
          </p:nvPr>
        </p:nvSpPr>
        <p:spPr>
          <a:xfrm>
            <a:off x="5253948" y="6518006"/>
            <a:ext cx="1684104" cy="314067"/>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sz="1000">
                <a:solidFill>
                  <a:srgbClr val="898989"/>
                </a:solidFill>
                <a:latin typeface="Calibri"/>
                <a:ea typeface="Calibri"/>
                <a:cs typeface="Calibri"/>
                <a:sym typeface="Calibri"/>
              </a:rPr>
              <a:t>@CriticalConnections_2023.</a:t>
            </a:r>
            <a:endParaRPr/>
          </a:p>
        </p:txBody>
      </p:sp>
      <p:pic>
        <p:nvPicPr>
          <p:cNvPr id="203" name="Google Shape;203;p8"/>
          <p:cNvPicPr preferRelativeResize="0"/>
          <p:nvPr/>
        </p:nvPicPr>
        <p:blipFill rotWithShape="1">
          <a:blip r:embed="rId4">
            <a:alphaModFix/>
          </a:blip>
          <a:srcRect/>
          <a:stretch/>
        </p:blipFill>
        <p:spPr>
          <a:xfrm>
            <a:off x="119336" y="6580415"/>
            <a:ext cx="937418" cy="277585"/>
          </a:xfrm>
          <a:prstGeom prst="rect">
            <a:avLst/>
          </a:prstGeom>
          <a:noFill/>
          <a:ln>
            <a:noFill/>
          </a:ln>
        </p:spPr>
      </p:pic>
      <p:sp>
        <p:nvSpPr>
          <p:cNvPr id="204" name="Google Shape;204;p8"/>
          <p:cNvSpPr txBox="1"/>
          <p:nvPr/>
        </p:nvSpPr>
        <p:spPr>
          <a:xfrm>
            <a:off x="469783" y="469782"/>
            <a:ext cx="10329376" cy="85414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Pre-Production: Audio-visual storytelling</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p9" descr="A picture containing indoor&#10;&#10;Description automatically generated"/>
          <p:cNvPicPr preferRelativeResize="0"/>
          <p:nvPr/>
        </p:nvPicPr>
        <p:blipFill rotWithShape="1">
          <a:blip r:embed="rId3">
            <a:alphaModFix/>
          </a:blip>
          <a:srcRect/>
          <a:stretch/>
        </p:blipFill>
        <p:spPr>
          <a:xfrm>
            <a:off x="434936" y="1989848"/>
            <a:ext cx="3555130" cy="1777564"/>
          </a:xfrm>
          <a:prstGeom prst="rect">
            <a:avLst/>
          </a:prstGeom>
          <a:noFill/>
          <a:ln>
            <a:noFill/>
          </a:ln>
        </p:spPr>
      </p:pic>
      <p:pic>
        <p:nvPicPr>
          <p:cNvPr id="210" name="Google Shape;210;p9" descr="A picture containing indoor, person&#10;&#10;Description automatically generated"/>
          <p:cNvPicPr preferRelativeResize="0"/>
          <p:nvPr/>
        </p:nvPicPr>
        <p:blipFill rotWithShape="1">
          <a:blip r:embed="rId4">
            <a:alphaModFix/>
          </a:blip>
          <a:srcRect/>
          <a:stretch/>
        </p:blipFill>
        <p:spPr>
          <a:xfrm>
            <a:off x="4311800" y="1988189"/>
            <a:ext cx="3561766" cy="1780882"/>
          </a:xfrm>
          <a:prstGeom prst="rect">
            <a:avLst/>
          </a:prstGeom>
          <a:noFill/>
          <a:ln>
            <a:noFill/>
          </a:ln>
        </p:spPr>
      </p:pic>
      <p:pic>
        <p:nvPicPr>
          <p:cNvPr id="211" name="Google Shape;211;p9" descr="A picture containing indoor&#10;&#10;Description automatically generated"/>
          <p:cNvPicPr preferRelativeResize="0"/>
          <p:nvPr/>
        </p:nvPicPr>
        <p:blipFill rotWithShape="1">
          <a:blip r:embed="rId5">
            <a:alphaModFix/>
          </a:blip>
          <a:srcRect/>
          <a:stretch/>
        </p:blipFill>
        <p:spPr>
          <a:xfrm>
            <a:off x="8195300" y="1988189"/>
            <a:ext cx="3561766" cy="1780882"/>
          </a:xfrm>
          <a:prstGeom prst="rect">
            <a:avLst/>
          </a:prstGeom>
          <a:noFill/>
          <a:ln>
            <a:noFill/>
          </a:ln>
        </p:spPr>
      </p:pic>
      <p:sp>
        <p:nvSpPr>
          <p:cNvPr id="212" name="Google Shape;212;p9"/>
          <p:cNvSpPr txBox="1">
            <a:spLocks noGrp="1"/>
          </p:cNvSpPr>
          <p:nvPr>
            <p:ph type="title"/>
          </p:nvPr>
        </p:nvSpPr>
        <p:spPr>
          <a:xfrm>
            <a:off x="-456728" y="656509"/>
            <a:ext cx="8002292" cy="105197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br>
              <a:rPr lang="en-US" sz="2000" b="1"/>
            </a:br>
            <a:br>
              <a:rPr lang="en-US" sz="2000" b="1"/>
            </a:br>
            <a:br>
              <a:rPr lang="en-US" sz="2000" b="1"/>
            </a:br>
            <a:br>
              <a:rPr lang="en-US" sz="2000" b="1"/>
            </a:br>
            <a:br>
              <a:rPr lang="en-US" sz="2000" b="1"/>
            </a:br>
            <a:r>
              <a:rPr lang="en-US" sz="2700"/>
              <a:t>Whose point-of-view/perspectives are we seeing?</a:t>
            </a:r>
            <a:endParaRPr sz="6000"/>
          </a:p>
        </p:txBody>
      </p:sp>
      <p:sp>
        <p:nvSpPr>
          <p:cNvPr id="213" name="Google Shape;213;p9"/>
          <p:cNvSpPr txBox="1"/>
          <p:nvPr/>
        </p:nvSpPr>
        <p:spPr>
          <a:xfrm>
            <a:off x="434936" y="5075461"/>
            <a:ext cx="10948925" cy="1449203"/>
          </a:xfrm>
          <a:prstGeom prst="rect">
            <a:avLst/>
          </a:prstGeom>
          <a:noFill/>
          <a:ln>
            <a:noFill/>
          </a:ln>
        </p:spPr>
        <p:txBody>
          <a:bodyPr spcFirstLastPara="1" wrap="square" lIns="91425" tIns="45700" rIns="91425" bIns="45700" anchor="b" anchorCtr="0">
            <a:normAutofit fontScale="92500" lnSpcReduction="10000"/>
          </a:bodyPr>
          <a:lstStyle/>
          <a:p>
            <a:pPr marL="0" marR="0" lvl="0" indent="0" algn="l" rtl="0">
              <a:lnSpc>
                <a:spcPct val="89000"/>
              </a:lnSpc>
              <a:spcBef>
                <a:spcPts val="0"/>
              </a:spcBef>
              <a:spcAft>
                <a:spcPts val="0"/>
              </a:spcAft>
              <a:buClr>
                <a:schemeClr val="dk1"/>
              </a:buClr>
              <a:buSzPts val="2800"/>
              <a:buFont typeface="Calibri"/>
              <a:buNone/>
            </a:pPr>
            <a:endParaRPr lang="en-US" sz="2800" dirty="0">
              <a:solidFill>
                <a:schemeClr val="dk1"/>
              </a:solidFill>
              <a:latin typeface="Calibri"/>
              <a:ea typeface="Calibri"/>
              <a:cs typeface="Calibri"/>
              <a:sym typeface="Calibri"/>
            </a:endParaRPr>
          </a:p>
          <a:p>
            <a:pPr marL="0" marR="0" lvl="0" indent="0" algn="l" rtl="0">
              <a:lnSpc>
                <a:spcPct val="89000"/>
              </a:lnSpc>
              <a:spcBef>
                <a:spcPts val="0"/>
              </a:spcBef>
              <a:spcAft>
                <a:spcPts val="0"/>
              </a:spcAft>
              <a:buClr>
                <a:schemeClr val="dk1"/>
              </a:buClr>
              <a:buSzPts val="2800"/>
              <a:buFont typeface="Calibri"/>
              <a:buNone/>
            </a:pPr>
            <a:r>
              <a:rPr lang="en-US" sz="2800" dirty="0">
                <a:solidFill>
                  <a:schemeClr val="dk1"/>
                </a:solidFill>
                <a:latin typeface="Calibri"/>
                <a:ea typeface="Calibri"/>
                <a:cs typeface="Calibri"/>
                <a:sym typeface="Calibri"/>
              </a:rPr>
              <a:t>In shot 1/2/3 we can see the perspective of … </a:t>
            </a:r>
            <a:endParaRPr dirty="0"/>
          </a:p>
          <a:p>
            <a:pPr marL="0" marR="0" lvl="0" indent="0" algn="l" rtl="0">
              <a:lnSpc>
                <a:spcPct val="89000"/>
              </a:lnSpc>
              <a:spcBef>
                <a:spcPts val="0"/>
              </a:spcBef>
              <a:spcAft>
                <a:spcPts val="0"/>
              </a:spcAft>
              <a:buClr>
                <a:schemeClr val="dk2"/>
              </a:buClr>
              <a:buSzPts val="2800"/>
              <a:buFont typeface="Calibri"/>
              <a:buNone/>
            </a:pPr>
            <a:endParaRPr sz="2800" dirty="0">
              <a:solidFill>
                <a:schemeClr val="dk1"/>
              </a:solidFill>
              <a:latin typeface="Calibri"/>
              <a:ea typeface="Calibri"/>
              <a:cs typeface="Calibri"/>
              <a:sym typeface="Calibri"/>
            </a:endParaRPr>
          </a:p>
          <a:p>
            <a:pPr marL="0" marR="0" lvl="0" indent="0" algn="l" rtl="0">
              <a:lnSpc>
                <a:spcPct val="89000"/>
              </a:lnSpc>
              <a:spcBef>
                <a:spcPts val="0"/>
              </a:spcBef>
              <a:spcAft>
                <a:spcPts val="0"/>
              </a:spcAft>
              <a:buClr>
                <a:schemeClr val="dk1"/>
              </a:buClr>
              <a:buSzPts val="2800"/>
              <a:buFont typeface="Calibri"/>
              <a:buNone/>
            </a:pPr>
            <a:r>
              <a:rPr lang="en-US" sz="2800" dirty="0">
                <a:solidFill>
                  <a:schemeClr val="dk1"/>
                </a:solidFill>
                <a:latin typeface="Calibri"/>
                <a:ea typeface="Calibri"/>
                <a:cs typeface="Calibri"/>
                <a:sym typeface="Calibri"/>
              </a:rPr>
              <a:t>In picture 3 the camera is at the top/bottom. The dog is big/small here.</a:t>
            </a:r>
            <a:endParaRPr dirty="0"/>
          </a:p>
          <a:p>
            <a:pPr marL="0" marR="0" lvl="0" indent="0" algn="ctr" rtl="0">
              <a:lnSpc>
                <a:spcPct val="89000"/>
              </a:lnSpc>
              <a:spcBef>
                <a:spcPts val="0"/>
              </a:spcBef>
              <a:spcAft>
                <a:spcPts val="0"/>
              </a:spcAft>
              <a:buClr>
                <a:schemeClr val="dk2"/>
              </a:buClr>
              <a:buSzPts val="2800"/>
              <a:buFont typeface="Calibri"/>
              <a:buNone/>
            </a:pPr>
            <a:endParaRPr sz="2800" dirty="0">
              <a:solidFill>
                <a:schemeClr val="dk1"/>
              </a:solidFill>
              <a:latin typeface="Calibri"/>
              <a:ea typeface="Calibri"/>
              <a:cs typeface="Calibri"/>
              <a:sym typeface="Calibri"/>
            </a:endParaRPr>
          </a:p>
          <a:p>
            <a:pPr marL="0" marR="0" lvl="0" indent="0" algn="ctr" rtl="0">
              <a:lnSpc>
                <a:spcPct val="89000"/>
              </a:lnSpc>
              <a:spcBef>
                <a:spcPts val="0"/>
              </a:spcBef>
              <a:spcAft>
                <a:spcPts val="0"/>
              </a:spcAft>
              <a:buClr>
                <a:schemeClr val="dk2"/>
              </a:buClr>
              <a:buSzPts val="6000"/>
              <a:buFont typeface="Calibri"/>
              <a:buNone/>
            </a:pPr>
            <a:endParaRPr sz="6000" dirty="0">
              <a:solidFill>
                <a:schemeClr val="dk2"/>
              </a:solidFill>
              <a:latin typeface="Calibri"/>
              <a:ea typeface="Calibri"/>
              <a:cs typeface="Calibri"/>
              <a:sym typeface="Calibri"/>
            </a:endParaRPr>
          </a:p>
        </p:txBody>
      </p:sp>
      <p:sp>
        <p:nvSpPr>
          <p:cNvPr id="214" name="Google Shape;214;p9"/>
          <p:cNvSpPr txBox="1"/>
          <p:nvPr/>
        </p:nvSpPr>
        <p:spPr>
          <a:xfrm>
            <a:off x="8171129" y="483235"/>
            <a:ext cx="3275668" cy="1449203"/>
          </a:xfrm>
          <a:prstGeom prst="rect">
            <a:avLst/>
          </a:prstGeom>
          <a:noFill/>
          <a:ln>
            <a:noFill/>
          </a:ln>
        </p:spPr>
        <p:txBody>
          <a:bodyPr spcFirstLastPara="1" wrap="square" lIns="91425" tIns="45700" rIns="91425" bIns="45700" anchor="b" anchorCtr="0">
            <a:normAutofit/>
          </a:bodyPr>
          <a:lstStyle/>
          <a:p>
            <a:pPr marL="0" marR="0" lvl="0" indent="0" algn="ctr" rtl="0">
              <a:lnSpc>
                <a:spcPct val="89000"/>
              </a:lnSpc>
              <a:spcBef>
                <a:spcPts val="0"/>
              </a:spcBef>
              <a:spcAft>
                <a:spcPts val="0"/>
              </a:spcAft>
              <a:buClr>
                <a:schemeClr val="dk1"/>
              </a:buClr>
              <a:buSzPts val="2000"/>
              <a:buFont typeface="Calibri"/>
              <a:buNone/>
            </a:pPr>
            <a:r>
              <a:rPr lang="en-US" sz="2000">
                <a:solidFill>
                  <a:schemeClr val="dk1"/>
                </a:solidFill>
                <a:latin typeface="Calibri"/>
                <a:ea typeface="Calibri"/>
                <a:cs typeface="Calibri"/>
                <a:sym typeface="Calibri"/>
              </a:rPr>
              <a:t>(Extreme) high angle shot (Bird-eye view)</a:t>
            </a:r>
            <a:endParaRPr sz="6000">
              <a:solidFill>
                <a:schemeClr val="dk1"/>
              </a:solidFill>
              <a:latin typeface="Calibri"/>
              <a:ea typeface="Calibri"/>
              <a:cs typeface="Calibri"/>
              <a:sym typeface="Calibri"/>
            </a:endParaRPr>
          </a:p>
        </p:txBody>
      </p:sp>
      <p:sp>
        <p:nvSpPr>
          <p:cNvPr id="215" name="Google Shape;215;p9"/>
          <p:cNvSpPr txBox="1">
            <a:spLocks noGrp="1"/>
          </p:cNvSpPr>
          <p:nvPr>
            <p:ph type="ftr" idx="11"/>
          </p:nvPr>
        </p:nvSpPr>
        <p:spPr>
          <a:xfrm>
            <a:off x="5253948" y="6518006"/>
            <a:ext cx="1684104" cy="314067"/>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sz="1000">
                <a:solidFill>
                  <a:srgbClr val="898989"/>
                </a:solidFill>
                <a:latin typeface="Calibri"/>
                <a:ea typeface="Calibri"/>
                <a:cs typeface="Calibri"/>
                <a:sym typeface="Calibri"/>
              </a:rPr>
              <a:t>@CriticalConnections_2023.</a:t>
            </a:r>
            <a:endParaRPr/>
          </a:p>
        </p:txBody>
      </p:sp>
      <p:pic>
        <p:nvPicPr>
          <p:cNvPr id="216" name="Google Shape;216;p9"/>
          <p:cNvPicPr preferRelativeResize="0"/>
          <p:nvPr/>
        </p:nvPicPr>
        <p:blipFill rotWithShape="1">
          <a:blip r:embed="rId6">
            <a:alphaModFix/>
          </a:blip>
          <a:srcRect/>
          <a:stretch/>
        </p:blipFill>
        <p:spPr>
          <a:xfrm>
            <a:off x="119336" y="6580415"/>
            <a:ext cx="937418" cy="277585"/>
          </a:xfrm>
          <a:prstGeom prst="rect">
            <a:avLst/>
          </a:prstGeom>
          <a:noFill/>
          <a:ln>
            <a:noFill/>
          </a:ln>
        </p:spPr>
      </p:pic>
      <p:sp>
        <p:nvSpPr>
          <p:cNvPr id="217" name="Google Shape;217;p9"/>
          <p:cNvSpPr txBox="1"/>
          <p:nvPr/>
        </p:nvSpPr>
        <p:spPr>
          <a:xfrm>
            <a:off x="327171" y="180926"/>
            <a:ext cx="10471988"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Pre-Production: Audio-visual storytelling</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4"/>
                                        </p:tgtEl>
                                        <p:attrNameLst>
                                          <p:attrName>style.visibility</p:attrName>
                                        </p:attrNameLst>
                                      </p:cBhvr>
                                      <p:to>
                                        <p:strVal val="visible"/>
                                      </p:to>
                                    </p:set>
                                    <p:animEffect transition="in" filter="fade">
                                      <p:cBhvr>
                                        <p:cTn id="7" dur="500"/>
                                        <p:tgtEl>
                                          <p:spTgt spid="2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4"/>
                                        </p:tgtEl>
                                        <p:attrNameLst>
                                          <p:attrName>style.visibility</p:attrName>
                                        </p:attrNameLst>
                                      </p:cBhvr>
                                      <p:to>
                                        <p:strVal val="visible"/>
                                      </p:to>
                                    </p:set>
                                    <p:animEffect transition="in" filter="fade">
                                      <p:cBhvr>
                                        <p:cTn id="12" dur="500"/>
                                        <p:tgtEl>
                                          <p:spTgt spid="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0"/>
          <p:cNvSpPr txBox="1">
            <a:spLocks noGrp="1"/>
          </p:cNvSpPr>
          <p:nvPr>
            <p:ph type="title"/>
          </p:nvPr>
        </p:nvSpPr>
        <p:spPr>
          <a:xfrm>
            <a:off x="479376" y="842719"/>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n-US" sz="3600" dirty="0">
                <a:latin typeface="Calibri Light" panose="020F0302020204030204" pitchFamily="34" charset="0"/>
                <a:ea typeface="Calibri Light" panose="020F0302020204030204" pitchFamily="34" charset="0"/>
                <a:cs typeface="Calibri Light" panose="020F0302020204030204" pitchFamily="34" charset="0"/>
              </a:rPr>
              <a:t>What can you see?</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223" name="Google Shape;223;p10" descr="A child standing in a doorway&#10;&#10;Description automatically generated with low confidence"/>
          <p:cNvPicPr preferRelativeResize="0">
            <a:picLocks noGrp="1"/>
          </p:cNvPicPr>
          <p:nvPr>
            <p:ph type="body" idx="1"/>
          </p:nvPr>
        </p:nvPicPr>
        <p:blipFill rotWithShape="1">
          <a:blip r:embed="rId3">
            <a:alphaModFix/>
          </a:blip>
          <a:srcRect/>
          <a:stretch/>
        </p:blipFill>
        <p:spPr>
          <a:xfrm>
            <a:off x="2598356" y="2168295"/>
            <a:ext cx="6089932" cy="3051404"/>
          </a:xfrm>
          <a:prstGeom prst="rect">
            <a:avLst/>
          </a:prstGeom>
          <a:noFill/>
          <a:ln>
            <a:noFill/>
          </a:ln>
        </p:spPr>
      </p:pic>
      <p:sp>
        <p:nvSpPr>
          <p:cNvPr id="224" name="Google Shape;224;p10"/>
          <p:cNvSpPr txBox="1"/>
          <p:nvPr/>
        </p:nvSpPr>
        <p:spPr>
          <a:xfrm>
            <a:off x="2285290" y="4312416"/>
            <a:ext cx="5904365" cy="1449203"/>
          </a:xfrm>
          <a:prstGeom prst="rect">
            <a:avLst/>
          </a:prstGeom>
          <a:noFill/>
          <a:ln>
            <a:noFill/>
          </a:ln>
        </p:spPr>
        <p:txBody>
          <a:bodyPr spcFirstLastPara="1" wrap="square" lIns="91425" tIns="45700" rIns="91425" bIns="45700" anchor="b" anchorCtr="0">
            <a:normAutofit/>
          </a:bodyPr>
          <a:lstStyle/>
          <a:p>
            <a:pPr marL="0" marR="0" lvl="0" indent="0" algn="ctr" rtl="0">
              <a:lnSpc>
                <a:spcPct val="89000"/>
              </a:lnSpc>
              <a:spcBef>
                <a:spcPts val="0"/>
              </a:spcBef>
              <a:spcAft>
                <a:spcPts val="0"/>
              </a:spcAft>
              <a:buClr>
                <a:schemeClr val="dk1"/>
              </a:buClr>
              <a:buSzPts val="2000"/>
              <a:buFont typeface="Calibri"/>
              <a:buNone/>
            </a:pPr>
            <a:r>
              <a:rPr lang="en-US" sz="2000">
                <a:solidFill>
                  <a:schemeClr val="dk1"/>
                </a:solidFill>
                <a:latin typeface="Calibri"/>
                <a:ea typeface="Calibri"/>
                <a:cs typeface="Calibri"/>
                <a:sym typeface="Calibri"/>
              </a:rPr>
              <a:t>Why is this shot called a wide shot or long shot?</a:t>
            </a:r>
            <a:endParaRPr sz="6000">
              <a:solidFill>
                <a:schemeClr val="dk1"/>
              </a:solidFill>
              <a:latin typeface="Calibri"/>
              <a:ea typeface="Calibri"/>
              <a:cs typeface="Calibri"/>
              <a:sym typeface="Calibri"/>
            </a:endParaRPr>
          </a:p>
        </p:txBody>
      </p:sp>
      <p:sp>
        <p:nvSpPr>
          <p:cNvPr id="225" name="Google Shape;225;p10"/>
          <p:cNvSpPr txBox="1">
            <a:spLocks noGrp="1"/>
          </p:cNvSpPr>
          <p:nvPr>
            <p:ph type="ftr" idx="11"/>
          </p:nvPr>
        </p:nvSpPr>
        <p:spPr>
          <a:xfrm>
            <a:off x="5253948" y="6518006"/>
            <a:ext cx="1684104" cy="314067"/>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sz="1000">
                <a:solidFill>
                  <a:srgbClr val="898989"/>
                </a:solidFill>
                <a:latin typeface="Calibri"/>
                <a:ea typeface="Calibri"/>
                <a:cs typeface="Calibri"/>
                <a:sym typeface="Calibri"/>
              </a:rPr>
              <a:t>@CriticalConnections_2023.</a:t>
            </a:r>
            <a:endParaRPr/>
          </a:p>
        </p:txBody>
      </p:sp>
      <p:pic>
        <p:nvPicPr>
          <p:cNvPr id="226" name="Google Shape;226;p10"/>
          <p:cNvPicPr preferRelativeResize="0"/>
          <p:nvPr/>
        </p:nvPicPr>
        <p:blipFill rotWithShape="1">
          <a:blip r:embed="rId4">
            <a:alphaModFix/>
          </a:blip>
          <a:srcRect/>
          <a:stretch/>
        </p:blipFill>
        <p:spPr>
          <a:xfrm>
            <a:off x="119336" y="6580415"/>
            <a:ext cx="937418" cy="277585"/>
          </a:xfrm>
          <a:prstGeom prst="rect">
            <a:avLst/>
          </a:prstGeom>
          <a:noFill/>
          <a:ln>
            <a:noFill/>
          </a:ln>
        </p:spPr>
      </p:pic>
      <p:sp>
        <p:nvSpPr>
          <p:cNvPr id="227" name="Google Shape;227;p10"/>
          <p:cNvSpPr txBox="1"/>
          <p:nvPr/>
        </p:nvSpPr>
        <p:spPr>
          <a:xfrm>
            <a:off x="479376" y="362501"/>
            <a:ext cx="10336138"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Pre-Production: Audio-visual storytelling</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4"/>
                                        </p:tgtEl>
                                        <p:attrNameLst>
                                          <p:attrName>style.visibility</p:attrName>
                                        </p:attrNameLst>
                                      </p:cBhvr>
                                      <p:to>
                                        <p:strVal val="visible"/>
                                      </p:to>
                                    </p:set>
                                    <p:animEffect transition="in" filter="fade">
                                      <p:cBhvr>
                                        <p:cTn id="7" dur="500"/>
                                        <p:tgtEl>
                                          <p:spTgt spid="2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4"/>
                                        </p:tgtEl>
                                        <p:attrNameLst>
                                          <p:attrName>style.visibility</p:attrName>
                                        </p:attrNameLst>
                                      </p:cBhvr>
                                      <p:to>
                                        <p:strVal val="visible"/>
                                      </p:to>
                                    </p:set>
                                    <p:animEffect transition="in" filter="fade">
                                      <p:cBhvr>
                                        <p:cTn id="12" dur="5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g25ef8687a73_0_0"/>
          <p:cNvSpPr txBox="1">
            <a:spLocks noGrp="1"/>
          </p:cNvSpPr>
          <p:nvPr>
            <p:ph type="title"/>
          </p:nvPr>
        </p:nvSpPr>
        <p:spPr>
          <a:xfrm>
            <a:off x="479376" y="842719"/>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endParaRPr dirty="0"/>
          </a:p>
        </p:txBody>
      </p:sp>
      <p:sp>
        <p:nvSpPr>
          <p:cNvPr id="233" name="Google Shape;233;g25ef8687a73_0_0"/>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sz="1000">
                <a:solidFill>
                  <a:srgbClr val="898989"/>
                </a:solidFill>
                <a:latin typeface="Calibri"/>
                <a:ea typeface="Calibri"/>
                <a:cs typeface="Calibri"/>
                <a:sym typeface="Calibri"/>
              </a:rPr>
              <a:t>@CriticalConnections_2023.</a:t>
            </a:r>
            <a:endParaRPr/>
          </a:p>
        </p:txBody>
      </p:sp>
      <p:pic>
        <p:nvPicPr>
          <p:cNvPr id="234" name="Google Shape;234;g25ef8687a73_0_0"/>
          <p:cNvPicPr preferRelativeResize="0"/>
          <p:nvPr/>
        </p:nvPicPr>
        <p:blipFill rotWithShape="1">
          <a:blip r:embed="rId3">
            <a:alphaModFix/>
          </a:blip>
          <a:srcRect/>
          <a:stretch/>
        </p:blipFill>
        <p:spPr>
          <a:xfrm>
            <a:off x="119336" y="6580415"/>
            <a:ext cx="937418" cy="277585"/>
          </a:xfrm>
          <a:prstGeom prst="rect">
            <a:avLst/>
          </a:prstGeom>
          <a:noFill/>
          <a:ln>
            <a:noFill/>
          </a:ln>
        </p:spPr>
      </p:pic>
      <p:sp>
        <p:nvSpPr>
          <p:cNvPr id="235" name="Google Shape;235;g25ef8687a73_0_0"/>
          <p:cNvSpPr txBox="1"/>
          <p:nvPr/>
        </p:nvSpPr>
        <p:spPr>
          <a:xfrm>
            <a:off x="479376" y="346451"/>
            <a:ext cx="10837373" cy="77767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Pre-Production: Exploring objects                                                      </a:t>
            </a:r>
          </a:p>
          <a:p>
            <a:pPr marL="0" marR="0" lvl="0" indent="0" algn="l" rtl="0">
              <a:spcBef>
                <a:spcPts val="0"/>
              </a:spcBef>
              <a:spcAft>
                <a:spcPts val="0"/>
              </a:spcAft>
              <a:buNone/>
            </a:pPr>
            <a:endPar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 </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236" name="Google Shape;236;g25ef8687a73_0_0"/>
          <p:cNvPicPr preferRelativeResize="0"/>
          <p:nvPr/>
        </p:nvPicPr>
        <p:blipFill>
          <a:blip r:embed="rId4">
            <a:alphaModFix/>
          </a:blip>
          <a:stretch>
            <a:fillRect/>
          </a:stretch>
        </p:blipFill>
        <p:spPr>
          <a:xfrm>
            <a:off x="479374" y="1208850"/>
            <a:ext cx="11233250" cy="50712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g25ef8687a73_0_9"/>
          <p:cNvSpPr txBox="1">
            <a:spLocks noGrp="1"/>
          </p:cNvSpPr>
          <p:nvPr>
            <p:ph type="title"/>
          </p:nvPr>
        </p:nvSpPr>
        <p:spPr>
          <a:xfrm>
            <a:off x="368800" y="1789175"/>
            <a:ext cx="11535178" cy="4368343"/>
          </a:xfrm>
          <a:prstGeom prst="rect">
            <a:avLst/>
          </a:prstGeom>
          <a:noFill/>
          <a:ln>
            <a:noFill/>
          </a:ln>
        </p:spPr>
        <p:txBody>
          <a:bodyPr spcFirstLastPara="1" wrap="square" lIns="91425" tIns="45700" rIns="91425" bIns="45700" anchor="ctr" anchorCtr="0">
            <a:normAutofit/>
          </a:bodyPr>
          <a:lstStyle/>
          <a:p>
            <a:pPr marL="457200" lvl="0" indent="-400050" algn="l" rtl="0">
              <a:spcBef>
                <a:spcPts val="1000"/>
              </a:spcBef>
              <a:spcAft>
                <a:spcPts val="0"/>
              </a:spcAft>
              <a:buSzPts val="2700"/>
              <a:buAutoNum type="arabicPeriod"/>
            </a:pPr>
            <a:r>
              <a:rPr lang="en-US" sz="2700" dirty="0"/>
              <a:t>Warm-up activity - name your object</a:t>
            </a:r>
            <a:br>
              <a:rPr lang="en-US" sz="2700" dirty="0"/>
            </a:br>
            <a:endParaRPr sz="2700" dirty="0"/>
          </a:p>
          <a:p>
            <a:pPr marL="457200" lvl="0" indent="-400050" algn="l" rtl="0">
              <a:spcBef>
                <a:spcPts val="0"/>
              </a:spcBef>
              <a:spcAft>
                <a:spcPts val="0"/>
              </a:spcAft>
              <a:buSzPts val="2700"/>
              <a:buAutoNum type="arabicPeriod"/>
            </a:pPr>
            <a:r>
              <a:rPr lang="en-US" sz="2700" dirty="0"/>
              <a:t>Walk in the space - share the space</a:t>
            </a:r>
            <a:br>
              <a:rPr lang="en-US" sz="2700" dirty="0"/>
            </a:br>
            <a:endParaRPr sz="2700" dirty="0"/>
          </a:p>
          <a:p>
            <a:pPr marL="457200" lvl="0" indent="-400050" algn="l" rtl="0">
              <a:spcBef>
                <a:spcPts val="0"/>
              </a:spcBef>
              <a:spcAft>
                <a:spcPts val="0"/>
              </a:spcAft>
              <a:buSzPts val="2700"/>
              <a:buAutoNum type="arabicPeriod"/>
            </a:pPr>
            <a:r>
              <a:rPr lang="en-US" sz="2700" dirty="0"/>
              <a:t>Position your object – explore others’ objects</a:t>
            </a:r>
            <a:br>
              <a:rPr lang="en-US" sz="2700" dirty="0"/>
            </a:br>
            <a:endParaRPr sz="2700" dirty="0"/>
          </a:p>
          <a:p>
            <a:pPr marL="457200" lvl="0" indent="-400050" algn="l" rtl="0">
              <a:spcBef>
                <a:spcPts val="0"/>
              </a:spcBef>
              <a:spcAft>
                <a:spcPts val="0"/>
              </a:spcAft>
              <a:buSzPts val="2700"/>
              <a:buAutoNum type="arabicPeriod"/>
            </a:pPr>
            <a:r>
              <a:rPr lang="en-US" sz="2700" dirty="0"/>
              <a:t>Find out facts – short interviews</a:t>
            </a:r>
            <a:br>
              <a:rPr lang="en-US" sz="2700" dirty="0"/>
            </a:br>
            <a:endParaRPr sz="2700" dirty="0"/>
          </a:p>
          <a:p>
            <a:pPr marL="457200" lvl="0" indent="-400050" algn="l" rtl="0">
              <a:spcBef>
                <a:spcPts val="0"/>
              </a:spcBef>
              <a:spcAft>
                <a:spcPts val="0"/>
              </a:spcAft>
              <a:buSzPts val="2700"/>
              <a:buAutoNum type="arabicPeriod"/>
            </a:pPr>
            <a:r>
              <a:rPr lang="en-US" sz="2700" dirty="0"/>
              <a:t>Talk about objects – use two or more languages</a:t>
            </a:r>
            <a:endParaRPr sz="2700" dirty="0"/>
          </a:p>
          <a:p>
            <a:pPr marL="457200" lvl="0" indent="0" algn="l" rtl="0">
              <a:lnSpc>
                <a:spcPct val="90000"/>
              </a:lnSpc>
              <a:spcBef>
                <a:spcPts val="0"/>
              </a:spcBef>
              <a:spcAft>
                <a:spcPts val="0"/>
              </a:spcAft>
              <a:buNone/>
            </a:pPr>
            <a:endParaRPr sz="3900" dirty="0"/>
          </a:p>
        </p:txBody>
      </p:sp>
      <p:sp>
        <p:nvSpPr>
          <p:cNvPr id="242" name="Google Shape;242;g25ef8687a73_0_9"/>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sz="1000">
                <a:solidFill>
                  <a:srgbClr val="898989"/>
                </a:solidFill>
                <a:latin typeface="Calibri"/>
                <a:ea typeface="Calibri"/>
                <a:cs typeface="Calibri"/>
                <a:sym typeface="Calibri"/>
              </a:rPr>
              <a:t>@CriticalConnections_2023.</a:t>
            </a:r>
            <a:endParaRPr/>
          </a:p>
        </p:txBody>
      </p:sp>
      <p:pic>
        <p:nvPicPr>
          <p:cNvPr id="243" name="Google Shape;243;g25ef8687a73_0_9"/>
          <p:cNvPicPr preferRelativeResize="0"/>
          <p:nvPr/>
        </p:nvPicPr>
        <p:blipFill rotWithShape="1">
          <a:blip r:embed="rId3">
            <a:alphaModFix/>
          </a:blip>
          <a:srcRect/>
          <a:stretch/>
        </p:blipFill>
        <p:spPr>
          <a:xfrm>
            <a:off x="119336" y="6580415"/>
            <a:ext cx="937418" cy="277585"/>
          </a:xfrm>
          <a:prstGeom prst="rect">
            <a:avLst/>
          </a:prstGeom>
          <a:noFill/>
          <a:ln>
            <a:noFill/>
          </a:ln>
        </p:spPr>
      </p:pic>
      <p:sp>
        <p:nvSpPr>
          <p:cNvPr id="244" name="Google Shape;244;g25ef8687a73_0_9"/>
          <p:cNvSpPr txBox="1"/>
          <p:nvPr/>
        </p:nvSpPr>
        <p:spPr>
          <a:xfrm>
            <a:off x="479375" y="330400"/>
            <a:ext cx="10336200" cy="68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Pre-Production: Exploring an object from different angles and perspectives </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245" name="Google Shape;245;g25ef8687a73_0_9"/>
          <p:cNvPicPr preferRelativeResize="0"/>
          <p:nvPr/>
        </p:nvPicPr>
        <p:blipFill>
          <a:blip r:embed="rId4">
            <a:alphaModFix/>
          </a:blip>
          <a:stretch>
            <a:fillRect/>
          </a:stretch>
        </p:blipFill>
        <p:spPr>
          <a:xfrm>
            <a:off x="8229600" y="1688203"/>
            <a:ext cx="3263317" cy="456998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26df348f7e4_1_1"/>
          <p:cNvSpPr txBox="1">
            <a:spLocks noGrp="1"/>
          </p:cNvSpPr>
          <p:nvPr>
            <p:ph type="title"/>
          </p:nvPr>
        </p:nvSpPr>
        <p:spPr>
          <a:xfrm>
            <a:off x="310393" y="1652631"/>
            <a:ext cx="7373924" cy="4613945"/>
          </a:xfrm>
          <a:prstGeom prst="rect">
            <a:avLst/>
          </a:prstGeom>
          <a:noFill/>
          <a:ln>
            <a:noFill/>
          </a:ln>
        </p:spPr>
        <p:txBody>
          <a:bodyPr spcFirstLastPara="1" wrap="square" lIns="91425" tIns="45700" rIns="91425" bIns="45700" anchor="ctr" anchorCtr="0">
            <a:normAutofit fontScale="90000"/>
          </a:bodyPr>
          <a:lstStyle/>
          <a:p>
            <a:pPr marL="53975" lvl="0" algn="l" rtl="0">
              <a:spcBef>
                <a:spcPts val="1000"/>
              </a:spcBef>
              <a:spcAft>
                <a:spcPts val="0"/>
              </a:spcAft>
              <a:buSzPct val="100000"/>
            </a:pPr>
            <a:r>
              <a:rPr lang="en-US" sz="2800" dirty="0"/>
              <a:t>Take a still image of your partner with their object but exclude their face.</a:t>
            </a:r>
            <a:br>
              <a:rPr lang="en-US" sz="2800" dirty="0"/>
            </a:br>
            <a:endParaRPr sz="2800" dirty="0"/>
          </a:p>
          <a:p>
            <a:pPr marL="53975" lvl="0" algn="l" rtl="0">
              <a:spcBef>
                <a:spcPts val="0"/>
              </a:spcBef>
              <a:spcAft>
                <a:spcPts val="0"/>
              </a:spcAft>
              <a:buSzPct val="100000"/>
            </a:pPr>
            <a:r>
              <a:rPr lang="en-US" sz="2800" dirty="0"/>
              <a:t>Take a still image of your partner being proud of their object.</a:t>
            </a:r>
            <a:br>
              <a:rPr lang="en-US" sz="2800" dirty="0"/>
            </a:br>
            <a:br>
              <a:rPr lang="en-US" sz="2800" dirty="0"/>
            </a:br>
            <a:r>
              <a:rPr lang="en-US" sz="2800" dirty="0"/>
              <a:t>Take a still image of your partner as if they want to communicate something important about their object.</a:t>
            </a:r>
            <a:br>
              <a:rPr lang="en-US" sz="2800" dirty="0"/>
            </a:br>
            <a:endParaRPr sz="2800" dirty="0"/>
          </a:p>
          <a:p>
            <a:pPr marL="53975" lvl="0" algn="l" rtl="0">
              <a:spcBef>
                <a:spcPts val="0"/>
              </a:spcBef>
              <a:spcAft>
                <a:spcPts val="0"/>
              </a:spcAft>
              <a:buSzPct val="100000"/>
            </a:pPr>
            <a:r>
              <a:rPr lang="en-US" sz="2800" dirty="0"/>
              <a:t>Take a still image of your partner protecting their object.</a:t>
            </a:r>
            <a:endParaRPr sz="2800" dirty="0"/>
          </a:p>
          <a:p>
            <a:pPr marL="0" lvl="0" indent="0" algn="l" rtl="0">
              <a:spcBef>
                <a:spcPts val="1000"/>
              </a:spcBef>
              <a:spcAft>
                <a:spcPts val="0"/>
              </a:spcAft>
              <a:buNone/>
            </a:pPr>
            <a:endParaRPr sz="2400" dirty="0"/>
          </a:p>
        </p:txBody>
      </p:sp>
      <p:sp>
        <p:nvSpPr>
          <p:cNvPr id="251" name="Google Shape;251;g26df348f7e4_1_1"/>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sz="1000">
                <a:solidFill>
                  <a:srgbClr val="898989"/>
                </a:solidFill>
                <a:latin typeface="Calibri"/>
                <a:ea typeface="Calibri"/>
                <a:cs typeface="Calibri"/>
                <a:sym typeface="Calibri"/>
              </a:rPr>
              <a:t>@CriticalConnections_2023.</a:t>
            </a:r>
            <a:endParaRPr/>
          </a:p>
        </p:txBody>
      </p:sp>
      <p:pic>
        <p:nvPicPr>
          <p:cNvPr id="252" name="Google Shape;252;g26df348f7e4_1_1"/>
          <p:cNvPicPr preferRelativeResize="0"/>
          <p:nvPr/>
        </p:nvPicPr>
        <p:blipFill rotWithShape="1">
          <a:blip r:embed="rId3">
            <a:alphaModFix/>
          </a:blip>
          <a:srcRect/>
          <a:stretch/>
        </p:blipFill>
        <p:spPr>
          <a:xfrm>
            <a:off x="119336" y="6580415"/>
            <a:ext cx="937418" cy="277585"/>
          </a:xfrm>
          <a:prstGeom prst="rect">
            <a:avLst/>
          </a:prstGeom>
          <a:noFill/>
          <a:ln>
            <a:noFill/>
          </a:ln>
        </p:spPr>
      </p:pic>
      <p:sp>
        <p:nvSpPr>
          <p:cNvPr id="253" name="Google Shape;253;g26df348f7e4_1_1"/>
          <p:cNvSpPr txBox="1"/>
          <p:nvPr/>
        </p:nvSpPr>
        <p:spPr>
          <a:xfrm>
            <a:off x="479375" y="330400"/>
            <a:ext cx="10336200" cy="68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Pre-Production: Taking still images of your object </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254" name="Google Shape;254;g26df348f7e4_1_1"/>
          <p:cNvPicPr preferRelativeResize="0"/>
          <p:nvPr/>
        </p:nvPicPr>
        <p:blipFill>
          <a:blip r:embed="rId4">
            <a:alphaModFix/>
          </a:blip>
          <a:stretch>
            <a:fillRect/>
          </a:stretch>
        </p:blipFill>
        <p:spPr>
          <a:xfrm>
            <a:off x="8380602" y="1652631"/>
            <a:ext cx="3305263" cy="443628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g26df348f7e4_1_11"/>
          <p:cNvSpPr txBox="1">
            <a:spLocks noGrp="1"/>
          </p:cNvSpPr>
          <p:nvPr>
            <p:ph type="title"/>
          </p:nvPr>
        </p:nvSpPr>
        <p:spPr>
          <a:xfrm>
            <a:off x="260060" y="1870745"/>
            <a:ext cx="6006516" cy="4018328"/>
          </a:xfrm>
          <a:prstGeom prst="rect">
            <a:avLst/>
          </a:prstGeom>
          <a:noFill/>
          <a:ln>
            <a:noFill/>
          </a:ln>
        </p:spPr>
        <p:txBody>
          <a:bodyPr spcFirstLastPara="1" wrap="square" lIns="91425" tIns="45700" rIns="91425" bIns="45700" anchor="ctr" anchorCtr="0">
            <a:normAutofit/>
          </a:bodyPr>
          <a:lstStyle/>
          <a:p>
            <a:pPr marL="76200" lvl="0" algn="l" rtl="0">
              <a:spcBef>
                <a:spcPts val="1000"/>
              </a:spcBef>
              <a:spcAft>
                <a:spcPts val="0"/>
              </a:spcAft>
              <a:buSzPts val="2400"/>
            </a:pPr>
            <a:br>
              <a:rPr lang="en-US" sz="2400" dirty="0"/>
            </a:br>
            <a:br>
              <a:rPr lang="en-US" sz="2400" dirty="0"/>
            </a:br>
            <a:br>
              <a:rPr lang="en-US" sz="2400" dirty="0"/>
            </a:br>
            <a:r>
              <a:rPr lang="en-US" sz="2400" dirty="0"/>
              <a:t>Repeat the activity ‘talking about objects’ (in two or more languages) and this time film your partner.</a:t>
            </a:r>
            <a:br>
              <a:rPr lang="en-US" sz="2400" dirty="0"/>
            </a:br>
            <a:br>
              <a:rPr lang="en-US" sz="2400" dirty="0"/>
            </a:br>
            <a:br>
              <a:rPr lang="en-US" sz="2400" dirty="0"/>
            </a:br>
            <a:br>
              <a:rPr lang="en-US" sz="2400" dirty="0"/>
            </a:br>
            <a:r>
              <a:rPr lang="en-US" sz="2400" dirty="0"/>
              <a:t>Playback the recording and check for visual and sound quality</a:t>
            </a:r>
            <a:endParaRPr sz="2400" dirty="0"/>
          </a:p>
          <a:p>
            <a:pPr marL="0" lvl="0" indent="0" algn="l" rtl="0">
              <a:spcBef>
                <a:spcPts val="1000"/>
              </a:spcBef>
              <a:spcAft>
                <a:spcPts val="0"/>
              </a:spcAft>
              <a:buNone/>
            </a:pPr>
            <a:endParaRPr sz="2400" dirty="0"/>
          </a:p>
          <a:p>
            <a:pPr marL="0" lvl="0" indent="0" algn="l" rtl="0">
              <a:spcBef>
                <a:spcPts val="1000"/>
              </a:spcBef>
              <a:spcAft>
                <a:spcPts val="0"/>
              </a:spcAft>
              <a:buNone/>
            </a:pPr>
            <a:endParaRPr sz="2400" dirty="0"/>
          </a:p>
          <a:p>
            <a:pPr marL="457200" lvl="0" indent="0" algn="l" rtl="0">
              <a:lnSpc>
                <a:spcPct val="90000"/>
              </a:lnSpc>
              <a:spcBef>
                <a:spcPts val="0"/>
              </a:spcBef>
              <a:spcAft>
                <a:spcPts val="0"/>
              </a:spcAft>
              <a:buNone/>
            </a:pPr>
            <a:endParaRPr sz="2700" dirty="0"/>
          </a:p>
        </p:txBody>
      </p:sp>
      <p:sp>
        <p:nvSpPr>
          <p:cNvPr id="260" name="Google Shape;260;g26df348f7e4_1_11"/>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sz="1000">
                <a:solidFill>
                  <a:srgbClr val="898989"/>
                </a:solidFill>
                <a:latin typeface="Calibri"/>
                <a:ea typeface="Calibri"/>
                <a:cs typeface="Calibri"/>
                <a:sym typeface="Calibri"/>
              </a:rPr>
              <a:t>@CriticalConnections_2023.</a:t>
            </a:r>
            <a:endParaRPr/>
          </a:p>
        </p:txBody>
      </p:sp>
      <p:pic>
        <p:nvPicPr>
          <p:cNvPr id="261" name="Google Shape;261;g26df348f7e4_1_11"/>
          <p:cNvPicPr preferRelativeResize="0"/>
          <p:nvPr/>
        </p:nvPicPr>
        <p:blipFill rotWithShape="1">
          <a:blip r:embed="rId3">
            <a:alphaModFix/>
          </a:blip>
          <a:srcRect/>
          <a:stretch/>
        </p:blipFill>
        <p:spPr>
          <a:xfrm>
            <a:off x="119336" y="6580415"/>
            <a:ext cx="937418" cy="277585"/>
          </a:xfrm>
          <a:prstGeom prst="rect">
            <a:avLst/>
          </a:prstGeom>
          <a:noFill/>
          <a:ln>
            <a:noFill/>
          </a:ln>
        </p:spPr>
      </p:pic>
      <p:sp>
        <p:nvSpPr>
          <p:cNvPr id="262" name="Google Shape;262;g26df348f7e4_1_11"/>
          <p:cNvSpPr txBox="1"/>
          <p:nvPr/>
        </p:nvSpPr>
        <p:spPr>
          <a:xfrm>
            <a:off x="479375" y="330400"/>
            <a:ext cx="10336200" cy="68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Pre-Production: Filming with objects </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263" name="Google Shape;263;g26df348f7e4_1_11"/>
          <p:cNvPicPr preferRelativeResize="0"/>
          <p:nvPr/>
        </p:nvPicPr>
        <p:blipFill>
          <a:blip r:embed="rId4">
            <a:alphaModFix/>
          </a:blip>
          <a:stretch>
            <a:fillRect/>
          </a:stretch>
        </p:blipFill>
        <p:spPr>
          <a:xfrm>
            <a:off x="6984628" y="2915024"/>
            <a:ext cx="4562475" cy="3038475"/>
          </a:xfrm>
          <a:prstGeom prst="rect">
            <a:avLst/>
          </a:prstGeom>
          <a:noFill/>
          <a:ln>
            <a:noFill/>
          </a:ln>
        </p:spPr>
      </p:pic>
      <p:sp>
        <p:nvSpPr>
          <p:cNvPr id="3" name="TextBox 2">
            <a:extLst>
              <a:ext uri="{FF2B5EF4-FFF2-40B4-BE49-F238E27FC236}">
                <a16:creationId xmlns:a16="http://schemas.microsoft.com/office/drawing/2014/main" id="{2165CB68-8B57-CA27-40FF-82839FABEFC2}"/>
              </a:ext>
            </a:extLst>
          </p:cNvPr>
          <p:cNvSpPr txBox="1"/>
          <p:nvPr/>
        </p:nvSpPr>
        <p:spPr>
          <a:xfrm>
            <a:off x="7826928" y="2031735"/>
            <a:ext cx="3766657" cy="471796"/>
          </a:xfrm>
          <a:prstGeom prst="rect">
            <a:avLst/>
          </a:prstGeom>
          <a:noFill/>
        </p:spPr>
        <p:txBody>
          <a:bodyPr wrap="square">
            <a:spAutoFit/>
          </a:bodyPr>
          <a:lstStyle/>
          <a:p>
            <a:r>
              <a:rPr kumimoji="0" lang="en-US" sz="2466" b="0" i="0" u="none" strike="noStrike" kern="0" cap="none" spc="0" normalizeH="0" baseline="0" noProof="0" dirty="0">
                <a:ln>
                  <a:noFill/>
                </a:ln>
                <a:solidFill>
                  <a:srgbClr val="000000"/>
                </a:solidFill>
                <a:effectLst/>
                <a:uLnTx/>
                <a:uFillTx/>
                <a:latin typeface="Calibri"/>
                <a:ea typeface="Calibri"/>
                <a:cs typeface="Calibri"/>
                <a:sym typeface="Calibri"/>
              </a:rPr>
              <a:t>Landscape mode </a:t>
            </a:r>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26df348f7e4_1_23"/>
          <p:cNvSpPr txBox="1">
            <a:spLocks noGrp="1"/>
          </p:cNvSpPr>
          <p:nvPr>
            <p:ph type="title"/>
          </p:nvPr>
        </p:nvSpPr>
        <p:spPr>
          <a:xfrm>
            <a:off x="384050" y="1179575"/>
            <a:ext cx="10972800" cy="52455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1000"/>
              </a:spcBef>
              <a:spcAft>
                <a:spcPts val="0"/>
              </a:spcAft>
              <a:buNone/>
            </a:pPr>
            <a:endParaRPr sz="2800" dirty="0"/>
          </a:p>
          <a:p>
            <a:pPr marL="0" lvl="0" indent="0" algn="l" rtl="0">
              <a:spcBef>
                <a:spcPts val="1000"/>
              </a:spcBef>
              <a:spcAft>
                <a:spcPts val="0"/>
              </a:spcAft>
              <a:buNone/>
            </a:pPr>
            <a:r>
              <a:rPr lang="en-US" sz="2700" dirty="0"/>
              <a:t>Use a template to complete a storyboard with a sequence of short scenes based on at least one of your objects:</a:t>
            </a:r>
            <a:endParaRPr sz="2700" dirty="0"/>
          </a:p>
          <a:p>
            <a:pPr marL="0" lvl="0" indent="0" algn="l" rtl="0">
              <a:spcBef>
                <a:spcPts val="1000"/>
              </a:spcBef>
              <a:spcAft>
                <a:spcPts val="0"/>
              </a:spcAft>
              <a:buNone/>
            </a:pPr>
            <a:endParaRPr sz="2700" dirty="0"/>
          </a:p>
          <a:p>
            <a:pPr marL="525780" lvl="0" indent="-457200" algn="l" rtl="0">
              <a:spcBef>
                <a:spcPts val="1000"/>
              </a:spcBef>
              <a:spcAft>
                <a:spcPts val="0"/>
              </a:spcAft>
              <a:buSzPct val="100000"/>
              <a:buFont typeface="Arial" panose="020B0604020202020204" pitchFamily="34" charset="0"/>
              <a:buChar char="•"/>
            </a:pPr>
            <a:r>
              <a:rPr lang="en-US" sz="2700" dirty="0"/>
              <a:t>Share ideas about the theme of ‘Care, Community and Hope’</a:t>
            </a:r>
            <a:r>
              <a:rPr lang="en-US" sz="2700" i="1" dirty="0"/>
              <a:t> </a:t>
            </a:r>
            <a:r>
              <a:rPr lang="en-US" sz="2700" dirty="0"/>
              <a:t>and how you can represent the main message.</a:t>
            </a:r>
            <a:endParaRPr sz="2700" dirty="0"/>
          </a:p>
          <a:p>
            <a:pPr marL="525780" lvl="0" indent="-457200" algn="l" rtl="0">
              <a:spcBef>
                <a:spcPts val="0"/>
              </a:spcBef>
              <a:spcAft>
                <a:spcPts val="0"/>
              </a:spcAft>
              <a:buSzPct val="100000"/>
              <a:buFont typeface="Arial" panose="020B0604020202020204" pitchFamily="34" charset="0"/>
              <a:buChar char="•"/>
            </a:pPr>
            <a:r>
              <a:rPr lang="en-US" sz="2700" dirty="0"/>
              <a:t>Discuss the overall narrative sequence of 6 - 8 frames.</a:t>
            </a:r>
            <a:endParaRPr sz="2700" dirty="0"/>
          </a:p>
          <a:p>
            <a:pPr marL="525780" lvl="0" indent="-457200" algn="l" rtl="0">
              <a:spcBef>
                <a:spcPts val="0"/>
              </a:spcBef>
              <a:spcAft>
                <a:spcPts val="0"/>
              </a:spcAft>
              <a:buSzPct val="100000"/>
              <a:buFont typeface="Arial" panose="020B0604020202020204" pitchFamily="34" charset="0"/>
              <a:buChar char="•"/>
            </a:pPr>
            <a:r>
              <a:rPr lang="en-US" sz="2700" dirty="0"/>
              <a:t>Decide on the potential setting for each frame.</a:t>
            </a:r>
            <a:endParaRPr sz="2700" dirty="0"/>
          </a:p>
          <a:p>
            <a:pPr marL="525780" lvl="0" indent="-457200" algn="l" rtl="0">
              <a:spcBef>
                <a:spcPts val="0"/>
              </a:spcBef>
              <a:spcAft>
                <a:spcPts val="0"/>
              </a:spcAft>
              <a:buSzPct val="100000"/>
              <a:buFont typeface="Arial" panose="020B0604020202020204" pitchFamily="34" charset="0"/>
              <a:buChar char="•"/>
            </a:pPr>
            <a:r>
              <a:rPr lang="en-US" sz="2700" dirty="0"/>
              <a:t>Develop a short script for each frame in a language other than English.</a:t>
            </a:r>
            <a:endParaRPr sz="2700" dirty="0"/>
          </a:p>
          <a:p>
            <a:pPr marL="525780" lvl="0" indent="-457200" algn="l" rtl="0">
              <a:spcBef>
                <a:spcPts val="0"/>
              </a:spcBef>
              <a:spcAft>
                <a:spcPts val="0"/>
              </a:spcAft>
              <a:buSzPct val="100000"/>
              <a:buFont typeface="Arial" panose="020B0604020202020204" pitchFamily="34" charset="0"/>
              <a:buChar char="•"/>
            </a:pPr>
            <a:r>
              <a:rPr lang="en-US" sz="2700" dirty="0"/>
              <a:t>Decide on camera shots and angles.</a:t>
            </a:r>
            <a:endParaRPr sz="2700" dirty="0"/>
          </a:p>
          <a:p>
            <a:pPr marL="457200" lvl="0" indent="0" algn="l" rtl="0">
              <a:spcBef>
                <a:spcPts val="1000"/>
              </a:spcBef>
              <a:spcAft>
                <a:spcPts val="0"/>
              </a:spcAft>
              <a:buNone/>
            </a:pPr>
            <a:endParaRPr sz="2700" dirty="0"/>
          </a:p>
          <a:p>
            <a:pPr marL="0" lvl="0" indent="0" algn="l" rtl="0">
              <a:spcBef>
                <a:spcPts val="1000"/>
              </a:spcBef>
              <a:spcAft>
                <a:spcPts val="0"/>
              </a:spcAft>
              <a:buNone/>
            </a:pPr>
            <a:r>
              <a:rPr lang="en-US" sz="2700" dirty="0"/>
              <a:t>Create your storyboard in pairs, small groups or individually.</a:t>
            </a:r>
            <a:endParaRPr sz="2700" dirty="0"/>
          </a:p>
          <a:p>
            <a:pPr marL="0" lvl="0" indent="0" algn="l" rtl="0">
              <a:spcBef>
                <a:spcPts val="1000"/>
              </a:spcBef>
              <a:spcAft>
                <a:spcPts val="0"/>
              </a:spcAft>
              <a:buNone/>
            </a:pPr>
            <a:endParaRPr sz="2400" dirty="0"/>
          </a:p>
          <a:p>
            <a:pPr marL="457200" lvl="0" indent="0" algn="l" rtl="0">
              <a:lnSpc>
                <a:spcPct val="90000"/>
              </a:lnSpc>
              <a:spcBef>
                <a:spcPts val="0"/>
              </a:spcBef>
              <a:spcAft>
                <a:spcPts val="0"/>
              </a:spcAft>
              <a:buNone/>
            </a:pPr>
            <a:endParaRPr sz="2700" dirty="0"/>
          </a:p>
        </p:txBody>
      </p:sp>
      <p:sp>
        <p:nvSpPr>
          <p:cNvPr id="269" name="Google Shape;269;g26df348f7e4_1_23"/>
          <p:cNvSpPr txBox="1">
            <a:spLocks noGrp="1"/>
          </p:cNvSpPr>
          <p:nvPr>
            <p:ph type="ftr" idx="11"/>
          </p:nvPr>
        </p:nvSpPr>
        <p:spPr>
          <a:xfrm>
            <a:off x="5253948" y="6518006"/>
            <a:ext cx="1684200" cy="314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sz="1000">
                <a:solidFill>
                  <a:srgbClr val="898989"/>
                </a:solidFill>
                <a:latin typeface="Calibri"/>
                <a:ea typeface="Calibri"/>
                <a:cs typeface="Calibri"/>
                <a:sym typeface="Calibri"/>
              </a:rPr>
              <a:t>@CriticalConnections_2023.</a:t>
            </a:r>
            <a:endParaRPr/>
          </a:p>
        </p:txBody>
      </p:sp>
      <p:pic>
        <p:nvPicPr>
          <p:cNvPr id="270" name="Google Shape;270;g26df348f7e4_1_23"/>
          <p:cNvPicPr preferRelativeResize="0"/>
          <p:nvPr/>
        </p:nvPicPr>
        <p:blipFill rotWithShape="1">
          <a:blip r:embed="rId3">
            <a:alphaModFix/>
          </a:blip>
          <a:srcRect/>
          <a:stretch/>
        </p:blipFill>
        <p:spPr>
          <a:xfrm>
            <a:off x="119336" y="6580415"/>
            <a:ext cx="937418" cy="277585"/>
          </a:xfrm>
          <a:prstGeom prst="rect">
            <a:avLst/>
          </a:prstGeom>
          <a:noFill/>
          <a:ln>
            <a:noFill/>
          </a:ln>
        </p:spPr>
      </p:pic>
      <p:sp>
        <p:nvSpPr>
          <p:cNvPr id="271" name="Google Shape;271;g26df348f7e4_1_23"/>
          <p:cNvSpPr txBox="1"/>
          <p:nvPr/>
        </p:nvSpPr>
        <p:spPr>
          <a:xfrm>
            <a:off x="479375" y="330400"/>
            <a:ext cx="10336200" cy="68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Pre-Production: Storyboarding activity </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grpSp>
        <p:nvGrpSpPr>
          <p:cNvPr id="276" name="Google Shape;276;p11"/>
          <p:cNvGrpSpPr/>
          <p:nvPr/>
        </p:nvGrpSpPr>
        <p:grpSpPr>
          <a:xfrm>
            <a:off x="1779002" y="6346579"/>
            <a:ext cx="8712504" cy="217880"/>
            <a:chOff x="1073174" y="9433305"/>
            <a:chExt cx="9607956" cy="240273"/>
          </a:xfrm>
        </p:grpSpPr>
        <p:sp>
          <p:nvSpPr>
            <p:cNvPr id="277" name="Google Shape;277;p11"/>
            <p:cNvSpPr/>
            <p:nvPr/>
          </p:nvSpPr>
          <p:spPr>
            <a:xfrm>
              <a:off x="7812810" y="9433305"/>
              <a:ext cx="2868320" cy="24027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816">
                  <a:solidFill>
                    <a:srgbClr val="808080"/>
                  </a:solidFill>
                  <a:latin typeface="Open Sans"/>
                  <a:ea typeface="Open Sans"/>
                  <a:cs typeface="Open Sans"/>
                  <a:sym typeface="Open Sans"/>
                </a:rPr>
                <a:t>Create your free storyboard at studiobinder.com</a:t>
              </a:r>
              <a:endParaRPr sz="816">
                <a:solidFill>
                  <a:srgbClr val="808080"/>
                </a:solidFill>
                <a:latin typeface="Open Sans"/>
                <a:ea typeface="Open Sans"/>
                <a:cs typeface="Open Sans"/>
                <a:sym typeface="Open Sans"/>
              </a:endParaRPr>
            </a:p>
          </p:txBody>
        </p:sp>
        <p:pic>
          <p:nvPicPr>
            <p:cNvPr id="278" name="Google Shape;278;p11"/>
            <p:cNvPicPr preferRelativeResize="0"/>
            <p:nvPr/>
          </p:nvPicPr>
          <p:blipFill rotWithShape="1">
            <a:blip r:embed="rId3">
              <a:alphaModFix/>
            </a:blip>
            <a:srcRect/>
            <a:stretch/>
          </p:blipFill>
          <p:spPr>
            <a:xfrm>
              <a:off x="1073174" y="9433305"/>
              <a:ext cx="1672900" cy="232739"/>
            </a:xfrm>
            <a:prstGeom prst="rect">
              <a:avLst/>
            </a:prstGeom>
            <a:noFill/>
            <a:ln>
              <a:noFill/>
            </a:ln>
          </p:spPr>
        </p:pic>
      </p:grpSp>
      <p:grpSp>
        <p:nvGrpSpPr>
          <p:cNvPr id="279" name="Google Shape;279;p11"/>
          <p:cNvGrpSpPr/>
          <p:nvPr/>
        </p:nvGrpSpPr>
        <p:grpSpPr>
          <a:xfrm>
            <a:off x="1778092" y="836909"/>
            <a:ext cx="2762486" cy="2355641"/>
            <a:chOff x="479057" y="920673"/>
            <a:chExt cx="3046408" cy="2597749"/>
          </a:xfrm>
        </p:grpSpPr>
        <p:sp>
          <p:nvSpPr>
            <p:cNvPr id="280" name="Google Shape;280;p11"/>
            <p:cNvSpPr/>
            <p:nvPr/>
          </p:nvSpPr>
          <p:spPr>
            <a:xfrm>
              <a:off x="484493" y="924612"/>
              <a:ext cx="885300" cy="224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SCENE #:</a:t>
              </a:r>
              <a:endParaRPr sz="725" b="1">
                <a:solidFill>
                  <a:srgbClr val="595959"/>
                </a:solidFill>
                <a:latin typeface="Open Sans SemiBold"/>
                <a:ea typeface="Open Sans SemiBold"/>
                <a:cs typeface="Open Sans SemiBold"/>
                <a:sym typeface="Open Sans SemiBold"/>
              </a:endParaRPr>
            </a:p>
          </p:txBody>
        </p:sp>
        <p:sp>
          <p:nvSpPr>
            <p:cNvPr id="281" name="Google Shape;281;p11"/>
            <p:cNvSpPr/>
            <p:nvPr/>
          </p:nvSpPr>
          <p:spPr>
            <a:xfrm>
              <a:off x="2416047" y="920673"/>
              <a:ext cx="887559" cy="224859"/>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SHOT SIZE:</a:t>
              </a:r>
              <a:endParaRPr sz="725" b="1">
                <a:solidFill>
                  <a:srgbClr val="595959"/>
                </a:solidFill>
                <a:latin typeface="Open Sans SemiBold"/>
                <a:ea typeface="Open Sans SemiBold"/>
                <a:cs typeface="Open Sans SemiBold"/>
                <a:sym typeface="Open Sans SemiBold"/>
              </a:endParaRPr>
            </a:p>
          </p:txBody>
        </p:sp>
        <p:cxnSp>
          <p:nvCxnSpPr>
            <p:cNvPr id="282" name="Google Shape;282;p11"/>
            <p:cNvCxnSpPr/>
            <p:nvPr/>
          </p:nvCxnSpPr>
          <p:spPr>
            <a:xfrm>
              <a:off x="479057" y="1139867"/>
              <a:ext cx="3044152" cy="0"/>
            </a:xfrm>
            <a:prstGeom prst="straightConnector1">
              <a:avLst/>
            </a:prstGeom>
            <a:noFill/>
            <a:ln w="9525" cap="flat" cmpd="sng">
              <a:solidFill>
                <a:srgbClr val="999999"/>
              </a:solidFill>
              <a:prstDash val="solid"/>
              <a:miter lim="800000"/>
              <a:headEnd type="none" w="sm" len="sm"/>
              <a:tailEnd type="none" w="sm" len="sm"/>
            </a:ln>
          </p:spPr>
        </p:cxnSp>
        <p:sp>
          <p:nvSpPr>
            <p:cNvPr id="283" name="Google Shape;283;p11"/>
            <p:cNvSpPr/>
            <p:nvPr/>
          </p:nvSpPr>
          <p:spPr>
            <a:xfrm>
              <a:off x="481316" y="921293"/>
              <a:ext cx="3044149" cy="1955420"/>
            </a:xfrm>
            <a:prstGeom prst="rect">
              <a:avLst/>
            </a:prstGeom>
            <a:noFill/>
            <a:ln w="9525" cap="flat" cmpd="sng">
              <a:solidFill>
                <a:srgbClr val="9999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632">
                <a:solidFill>
                  <a:schemeClr val="lt1"/>
                </a:solidFill>
                <a:latin typeface="Calibri"/>
                <a:ea typeface="Calibri"/>
                <a:cs typeface="Calibri"/>
                <a:sym typeface="Calibri"/>
              </a:endParaRPr>
            </a:p>
            <a:p>
              <a:pPr marL="0" marR="0" lvl="0" indent="0" algn="ctr" rtl="0">
                <a:spcBef>
                  <a:spcPts val="0"/>
                </a:spcBef>
                <a:spcAft>
                  <a:spcPts val="0"/>
                </a:spcAft>
                <a:buNone/>
              </a:pPr>
              <a:endParaRPr sz="1632">
                <a:solidFill>
                  <a:schemeClr val="lt1"/>
                </a:solidFill>
                <a:latin typeface="Calibri"/>
                <a:ea typeface="Calibri"/>
                <a:cs typeface="Calibri"/>
                <a:sym typeface="Calibri"/>
              </a:endParaRPr>
            </a:p>
          </p:txBody>
        </p:sp>
        <p:cxnSp>
          <p:nvCxnSpPr>
            <p:cNvPr id="284" name="Google Shape;284;p11"/>
            <p:cNvCxnSpPr/>
            <p:nvPr/>
          </p:nvCxnSpPr>
          <p:spPr>
            <a:xfrm>
              <a:off x="1494121" y="926967"/>
              <a:ext cx="0" cy="217450"/>
            </a:xfrm>
            <a:prstGeom prst="straightConnector1">
              <a:avLst/>
            </a:prstGeom>
            <a:noFill/>
            <a:ln w="9525" cap="flat" cmpd="sng">
              <a:solidFill>
                <a:srgbClr val="999999"/>
              </a:solidFill>
              <a:prstDash val="solid"/>
              <a:miter lim="800000"/>
              <a:headEnd type="none" w="sm" len="sm"/>
              <a:tailEnd type="none" w="sm" len="sm"/>
            </a:ln>
          </p:spPr>
        </p:cxnSp>
        <p:cxnSp>
          <p:nvCxnSpPr>
            <p:cNvPr id="285" name="Google Shape;285;p11"/>
            <p:cNvCxnSpPr/>
            <p:nvPr/>
          </p:nvCxnSpPr>
          <p:spPr>
            <a:xfrm>
              <a:off x="479057" y="3191397"/>
              <a:ext cx="3044152" cy="0"/>
            </a:xfrm>
            <a:prstGeom prst="straightConnector1">
              <a:avLst/>
            </a:prstGeom>
            <a:noFill/>
            <a:ln w="9525" cap="flat" cmpd="sng">
              <a:solidFill>
                <a:srgbClr val="999999"/>
              </a:solidFill>
              <a:prstDash val="solid"/>
              <a:miter lim="800000"/>
              <a:headEnd type="none" w="sm" len="sm"/>
              <a:tailEnd type="none" w="sm" len="sm"/>
            </a:ln>
          </p:spPr>
        </p:cxnSp>
        <p:cxnSp>
          <p:nvCxnSpPr>
            <p:cNvPr id="286" name="Google Shape;286;p11"/>
            <p:cNvCxnSpPr/>
            <p:nvPr/>
          </p:nvCxnSpPr>
          <p:spPr>
            <a:xfrm>
              <a:off x="2413406" y="926967"/>
              <a:ext cx="0" cy="217450"/>
            </a:xfrm>
            <a:prstGeom prst="straightConnector1">
              <a:avLst/>
            </a:prstGeom>
            <a:noFill/>
            <a:ln w="9525" cap="flat" cmpd="sng">
              <a:solidFill>
                <a:srgbClr val="999999"/>
              </a:solidFill>
              <a:prstDash val="solid"/>
              <a:miter lim="800000"/>
              <a:headEnd type="none" w="sm" len="sm"/>
              <a:tailEnd type="none" w="sm" len="sm"/>
            </a:ln>
          </p:spPr>
        </p:cxnSp>
        <p:cxnSp>
          <p:nvCxnSpPr>
            <p:cNvPr id="287" name="Google Shape;287;p11"/>
            <p:cNvCxnSpPr/>
            <p:nvPr/>
          </p:nvCxnSpPr>
          <p:spPr>
            <a:xfrm>
              <a:off x="480117" y="3518422"/>
              <a:ext cx="3044152" cy="0"/>
            </a:xfrm>
            <a:prstGeom prst="straightConnector1">
              <a:avLst/>
            </a:prstGeom>
            <a:noFill/>
            <a:ln w="9525" cap="flat" cmpd="sng">
              <a:solidFill>
                <a:srgbClr val="999999"/>
              </a:solidFill>
              <a:prstDash val="solid"/>
              <a:miter lim="800000"/>
              <a:headEnd type="none" w="sm" len="sm"/>
              <a:tailEnd type="none" w="sm" len="sm"/>
            </a:ln>
          </p:spPr>
        </p:cxnSp>
        <p:sp>
          <p:nvSpPr>
            <p:cNvPr id="288" name="Google Shape;288;p11"/>
            <p:cNvSpPr/>
            <p:nvPr/>
          </p:nvSpPr>
          <p:spPr>
            <a:xfrm>
              <a:off x="1497295" y="923279"/>
              <a:ext cx="687900" cy="224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SHOT #:</a:t>
              </a:r>
              <a:endParaRPr sz="725" b="1">
                <a:solidFill>
                  <a:srgbClr val="595959"/>
                </a:solidFill>
                <a:latin typeface="Open Sans SemiBold"/>
                <a:ea typeface="Open Sans SemiBold"/>
                <a:cs typeface="Open Sans SemiBold"/>
                <a:sym typeface="Open Sans SemiBold"/>
              </a:endParaRPr>
            </a:p>
          </p:txBody>
        </p:sp>
      </p:grpSp>
      <p:grpSp>
        <p:nvGrpSpPr>
          <p:cNvPr id="289" name="Google Shape;289;p11"/>
          <p:cNvGrpSpPr/>
          <p:nvPr/>
        </p:nvGrpSpPr>
        <p:grpSpPr>
          <a:xfrm>
            <a:off x="1779001" y="3564908"/>
            <a:ext cx="2762486" cy="2355641"/>
            <a:chOff x="479057" y="920673"/>
            <a:chExt cx="3046408" cy="2597749"/>
          </a:xfrm>
        </p:grpSpPr>
        <p:sp>
          <p:nvSpPr>
            <p:cNvPr id="290" name="Google Shape;290;p11"/>
            <p:cNvSpPr/>
            <p:nvPr/>
          </p:nvSpPr>
          <p:spPr>
            <a:xfrm>
              <a:off x="484493" y="924612"/>
              <a:ext cx="885300" cy="224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SCENE #:</a:t>
              </a:r>
              <a:endParaRPr sz="725" b="1">
                <a:solidFill>
                  <a:srgbClr val="595959"/>
                </a:solidFill>
                <a:latin typeface="Open Sans SemiBold"/>
                <a:ea typeface="Open Sans SemiBold"/>
                <a:cs typeface="Open Sans SemiBold"/>
                <a:sym typeface="Open Sans SemiBold"/>
              </a:endParaRPr>
            </a:p>
          </p:txBody>
        </p:sp>
        <p:sp>
          <p:nvSpPr>
            <p:cNvPr id="291" name="Google Shape;291;p11"/>
            <p:cNvSpPr/>
            <p:nvPr/>
          </p:nvSpPr>
          <p:spPr>
            <a:xfrm>
              <a:off x="2416047" y="920673"/>
              <a:ext cx="887559" cy="224859"/>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SHOT SIZE:</a:t>
              </a:r>
              <a:endParaRPr sz="725" b="1">
                <a:solidFill>
                  <a:srgbClr val="595959"/>
                </a:solidFill>
                <a:latin typeface="Open Sans SemiBold"/>
                <a:ea typeface="Open Sans SemiBold"/>
                <a:cs typeface="Open Sans SemiBold"/>
                <a:sym typeface="Open Sans SemiBold"/>
              </a:endParaRPr>
            </a:p>
          </p:txBody>
        </p:sp>
        <p:cxnSp>
          <p:nvCxnSpPr>
            <p:cNvPr id="292" name="Google Shape;292;p11"/>
            <p:cNvCxnSpPr/>
            <p:nvPr/>
          </p:nvCxnSpPr>
          <p:spPr>
            <a:xfrm>
              <a:off x="479057" y="1139867"/>
              <a:ext cx="3044152" cy="0"/>
            </a:xfrm>
            <a:prstGeom prst="straightConnector1">
              <a:avLst/>
            </a:prstGeom>
            <a:noFill/>
            <a:ln w="9525" cap="flat" cmpd="sng">
              <a:solidFill>
                <a:srgbClr val="999999"/>
              </a:solidFill>
              <a:prstDash val="solid"/>
              <a:miter lim="800000"/>
              <a:headEnd type="none" w="sm" len="sm"/>
              <a:tailEnd type="none" w="sm" len="sm"/>
            </a:ln>
          </p:spPr>
        </p:cxnSp>
        <p:sp>
          <p:nvSpPr>
            <p:cNvPr id="293" name="Google Shape;293;p11"/>
            <p:cNvSpPr/>
            <p:nvPr/>
          </p:nvSpPr>
          <p:spPr>
            <a:xfrm>
              <a:off x="481316" y="921293"/>
              <a:ext cx="3044149" cy="1955420"/>
            </a:xfrm>
            <a:prstGeom prst="rect">
              <a:avLst/>
            </a:prstGeom>
            <a:noFill/>
            <a:ln w="9525" cap="flat" cmpd="sng">
              <a:solidFill>
                <a:srgbClr val="9999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632">
                <a:solidFill>
                  <a:schemeClr val="lt1"/>
                </a:solidFill>
                <a:latin typeface="Calibri"/>
                <a:ea typeface="Calibri"/>
                <a:cs typeface="Calibri"/>
                <a:sym typeface="Calibri"/>
              </a:endParaRPr>
            </a:p>
            <a:p>
              <a:pPr marL="0" marR="0" lvl="0" indent="0" algn="ctr" rtl="0">
                <a:spcBef>
                  <a:spcPts val="0"/>
                </a:spcBef>
                <a:spcAft>
                  <a:spcPts val="0"/>
                </a:spcAft>
                <a:buNone/>
              </a:pPr>
              <a:endParaRPr sz="1632">
                <a:solidFill>
                  <a:schemeClr val="lt1"/>
                </a:solidFill>
                <a:latin typeface="Calibri"/>
                <a:ea typeface="Calibri"/>
                <a:cs typeface="Calibri"/>
                <a:sym typeface="Calibri"/>
              </a:endParaRPr>
            </a:p>
          </p:txBody>
        </p:sp>
        <p:cxnSp>
          <p:nvCxnSpPr>
            <p:cNvPr id="294" name="Google Shape;294;p11"/>
            <p:cNvCxnSpPr/>
            <p:nvPr/>
          </p:nvCxnSpPr>
          <p:spPr>
            <a:xfrm>
              <a:off x="1494121" y="926967"/>
              <a:ext cx="0" cy="217450"/>
            </a:xfrm>
            <a:prstGeom prst="straightConnector1">
              <a:avLst/>
            </a:prstGeom>
            <a:noFill/>
            <a:ln w="9525" cap="flat" cmpd="sng">
              <a:solidFill>
                <a:srgbClr val="999999"/>
              </a:solidFill>
              <a:prstDash val="solid"/>
              <a:miter lim="800000"/>
              <a:headEnd type="none" w="sm" len="sm"/>
              <a:tailEnd type="none" w="sm" len="sm"/>
            </a:ln>
          </p:spPr>
        </p:cxnSp>
        <p:cxnSp>
          <p:nvCxnSpPr>
            <p:cNvPr id="295" name="Google Shape;295;p11"/>
            <p:cNvCxnSpPr/>
            <p:nvPr/>
          </p:nvCxnSpPr>
          <p:spPr>
            <a:xfrm>
              <a:off x="479057" y="3191397"/>
              <a:ext cx="3044152" cy="0"/>
            </a:xfrm>
            <a:prstGeom prst="straightConnector1">
              <a:avLst/>
            </a:prstGeom>
            <a:noFill/>
            <a:ln w="9525" cap="flat" cmpd="sng">
              <a:solidFill>
                <a:srgbClr val="999999"/>
              </a:solidFill>
              <a:prstDash val="solid"/>
              <a:miter lim="800000"/>
              <a:headEnd type="none" w="sm" len="sm"/>
              <a:tailEnd type="none" w="sm" len="sm"/>
            </a:ln>
          </p:spPr>
        </p:cxnSp>
        <p:cxnSp>
          <p:nvCxnSpPr>
            <p:cNvPr id="296" name="Google Shape;296;p11"/>
            <p:cNvCxnSpPr/>
            <p:nvPr/>
          </p:nvCxnSpPr>
          <p:spPr>
            <a:xfrm>
              <a:off x="2413406" y="926967"/>
              <a:ext cx="0" cy="217450"/>
            </a:xfrm>
            <a:prstGeom prst="straightConnector1">
              <a:avLst/>
            </a:prstGeom>
            <a:noFill/>
            <a:ln w="9525" cap="flat" cmpd="sng">
              <a:solidFill>
                <a:srgbClr val="999999"/>
              </a:solidFill>
              <a:prstDash val="solid"/>
              <a:miter lim="800000"/>
              <a:headEnd type="none" w="sm" len="sm"/>
              <a:tailEnd type="none" w="sm" len="sm"/>
            </a:ln>
          </p:spPr>
        </p:cxnSp>
        <p:cxnSp>
          <p:nvCxnSpPr>
            <p:cNvPr id="297" name="Google Shape;297;p11"/>
            <p:cNvCxnSpPr/>
            <p:nvPr/>
          </p:nvCxnSpPr>
          <p:spPr>
            <a:xfrm>
              <a:off x="480117" y="3518422"/>
              <a:ext cx="3044152" cy="0"/>
            </a:xfrm>
            <a:prstGeom prst="straightConnector1">
              <a:avLst/>
            </a:prstGeom>
            <a:noFill/>
            <a:ln w="9525" cap="flat" cmpd="sng">
              <a:solidFill>
                <a:srgbClr val="999999"/>
              </a:solidFill>
              <a:prstDash val="solid"/>
              <a:miter lim="800000"/>
              <a:headEnd type="none" w="sm" len="sm"/>
              <a:tailEnd type="none" w="sm" len="sm"/>
            </a:ln>
          </p:spPr>
        </p:cxnSp>
        <p:sp>
          <p:nvSpPr>
            <p:cNvPr id="298" name="Google Shape;298;p11"/>
            <p:cNvSpPr/>
            <p:nvPr/>
          </p:nvSpPr>
          <p:spPr>
            <a:xfrm>
              <a:off x="1497295" y="923279"/>
              <a:ext cx="687900" cy="224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SHOT #:</a:t>
              </a:r>
              <a:endParaRPr sz="725" b="1">
                <a:solidFill>
                  <a:srgbClr val="595959"/>
                </a:solidFill>
                <a:latin typeface="Open Sans SemiBold"/>
                <a:ea typeface="Open Sans SemiBold"/>
                <a:cs typeface="Open Sans SemiBold"/>
                <a:sym typeface="Open Sans SemiBold"/>
              </a:endParaRPr>
            </a:p>
          </p:txBody>
        </p:sp>
      </p:grpSp>
      <p:grpSp>
        <p:nvGrpSpPr>
          <p:cNvPr id="299" name="Google Shape;299;p11"/>
          <p:cNvGrpSpPr/>
          <p:nvPr/>
        </p:nvGrpSpPr>
        <p:grpSpPr>
          <a:xfrm>
            <a:off x="7653158" y="836909"/>
            <a:ext cx="2762486" cy="2355641"/>
            <a:chOff x="479057" y="920673"/>
            <a:chExt cx="3046408" cy="2597749"/>
          </a:xfrm>
        </p:grpSpPr>
        <p:sp>
          <p:nvSpPr>
            <p:cNvPr id="300" name="Google Shape;300;p11"/>
            <p:cNvSpPr/>
            <p:nvPr/>
          </p:nvSpPr>
          <p:spPr>
            <a:xfrm>
              <a:off x="484493" y="924612"/>
              <a:ext cx="885300" cy="224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SCENE #:</a:t>
              </a:r>
              <a:endParaRPr sz="725" b="1">
                <a:solidFill>
                  <a:srgbClr val="595959"/>
                </a:solidFill>
                <a:latin typeface="Open Sans SemiBold"/>
                <a:ea typeface="Open Sans SemiBold"/>
                <a:cs typeface="Open Sans SemiBold"/>
                <a:sym typeface="Open Sans SemiBold"/>
              </a:endParaRPr>
            </a:p>
          </p:txBody>
        </p:sp>
        <p:sp>
          <p:nvSpPr>
            <p:cNvPr id="301" name="Google Shape;301;p11"/>
            <p:cNvSpPr/>
            <p:nvPr/>
          </p:nvSpPr>
          <p:spPr>
            <a:xfrm>
              <a:off x="2416047" y="920673"/>
              <a:ext cx="887559" cy="224859"/>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SHOT SIZE:</a:t>
              </a:r>
              <a:endParaRPr sz="725" b="1">
                <a:solidFill>
                  <a:srgbClr val="595959"/>
                </a:solidFill>
                <a:latin typeface="Open Sans SemiBold"/>
                <a:ea typeface="Open Sans SemiBold"/>
                <a:cs typeface="Open Sans SemiBold"/>
                <a:sym typeface="Open Sans SemiBold"/>
              </a:endParaRPr>
            </a:p>
          </p:txBody>
        </p:sp>
        <p:cxnSp>
          <p:nvCxnSpPr>
            <p:cNvPr id="302" name="Google Shape;302;p11"/>
            <p:cNvCxnSpPr/>
            <p:nvPr/>
          </p:nvCxnSpPr>
          <p:spPr>
            <a:xfrm>
              <a:off x="479057" y="1139867"/>
              <a:ext cx="3044152" cy="0"/>
            </a:xfrm>
            <a:prstGeom prst="straightConnector1">
              <a:avLst/>
            </a:prstGeom>
            <a:noFill/>
            <a:ln w="9525" cap="flat" cmpd="sng">
              <a:solidFill>
                <a:srgbClr val="999999"/>
              </a:solidFill>
              <a:prstDash val="solid"/>
              <a:miter lim="800000"/>
              <a:headEnd type="none" w="sm" len="sm"/>
              <a:tailEnd type="none" w="sm" len="sm"/>
            </a:ln>
          </p:spPr>
        </p:cxnSp>
        <p:sp>
          <p:nvSpPr>
            <p:cNvPr id="303" name="Google Shape;303;p11"/>
            <p:cNvSpPr/>
            <p:nvPr/>
          </p:nvSpPr>
          <p:spPr>
            <a:xfrm>
              <a:off x="481316" y="921293"/>
              <a:ext cx="3044149" cy="1955420"/>
            </a:xfrm>
            <a:prstGeom prst="rect">
              <a:avLst/>
            </a:prstGeom>
            <a:noFill/>
            <a:ln w="9525" cap="flat" cmpd="sng">
              <a:solidFill>
                <a:srgbClr val="9999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632">
                <a:solidFill>
                  <a:schemeClr val="lt1"/>
                </a:solidFill>
                <a:latin typeface="Calibri"/>
                <a:ea typeface="Calibri"/>
                <a:cs typeface="Calibri"/>
                <a:sym typeface="Calibri"/>
              </a:endParaRPr>
            </a:p>
            <a:p>
              <a:pPr marL="0" marR="0" lvl="0" indent="0" algn="ctr" rtl="0">
                <a:spcBef>
                  <a:spcPts val="0"/>
                </a:spcBef>
                <a:spcAft>
                  <a:spcPts val="0"/>
                </a:spcAft>
                <a:buNone/>
              </a:pPr>
              <a:endParaRPr sz="1632">
                <a:solidFill>
                  <a:schemeClr val="lt1"/>
                </a:solidFill>
                <a:latin typeface="Calibri"/>
                <a:ea typeface="Calibri"/>
                <a:cs typeface="Calibri"/>
                <a:sym typeface="Calibri"/>
              </a:endParaRPr>
            </a:p>
          </p:txBody>
        </p:sp>
        <p:cxnSp>
          <p:nvCxnSpPr>
            <p:cNvPr id="304" name="Google Shape;304;p11"/>
            <p:cNvCxnSpPr/>
            <p:nvPr/>
          </p:nvCxnSpPr>
          <p:spPr>
            <a:xfrm>
              <a:off x="1494121" y="926967"/>
              <a:ext cx="0" cy="217450"/>
            </a:xfrm>
            <a:prstGeom prst="straightConnector1">
              <a:avLst/>
            </a:prstGeom>
            <a:noFill/>
            <a:ln w="9525" cap="flat" cmpd="sng">
              <a:solidFill>
                <a:srgbClr val="999999"/>
              </a:solidFill>
              <a:prstDash val="solid"/>
              <a:miter lim="800000"/>
              <a:headEnd type="none" w="sm" len="sm"/>
              <a:tailEnd type="none" w="sm" len="sm"/>
            </a:ln>
          </p:spPr>
        </p:cxnSp>
        <p:cxnSp>
          <p:nvCxnSpPr>
            <p:cNvPr id="305" name="Google Shape;305;p11"/>
            <p:cNvCxnSpPr/>
            <p:nvPr/>
          </p:nvCxnSpPr>
          <p:spPr>
            <a:xfrm>
              <a:off x="479057" y="3191397"/>
              <a:ext cx="3044152" cy="0"/>
            </a:xfrm>
            <a:prstGeom prst="straightConnector1">
              <a:avLst/>
            </a:prstGeom>
            <a:noFill/>
            <a:ln w="9525" cap="flat" cmpd="sng">
              <a:solidFill>
                <a:srgbClr val="999999"/>
              </a:solidFill>
              <a:prstDash val="solid"/>
              <a:miter lim="800000"/>
              <a:headEnd type="none" w="sm" len="sm"/>
              <a:tailEnd type="none" w="sm" len="sm"/>
            </a:ln>
          </p:spPr>
        </p:cxnSp>
        <p:cxnSp>
          <p:nvCxnSpPr>
            <p:cNvPr id="306" name="Google Shape;306;p11"/>
            <p:cNvCxnSpPr/>
            <p:nvPr/>
          </p:nvCxnSpPr>
          <p:spPr>
            <a:xfrm>
              <a:off x="2413406" y="926967"/>
              <a:ext cx="0" cy="217450"/>
            </a:xfrm>
            <a:prstGeom prst="straightConnector1">
              <a:avLst/>
            </a:prstGeom>
            <a:noFill/>
            <a:ln w="9525" cap="flat" cmpd="sng">
              <a:solidFill>
                <a:srgbClr val="999999"/>
              </a:solidFill>
              <a:prstDash val="solid"/>
              <a:miter lim="800000"/>
              <a:headEnd type="none" w="sm" len="sm"/>
              <a:tailEnd type="none" w="sm" len="sm"/>
            </a:ln>
          </p:spPr>
        </p:cxnSp>
        <p:cxnSp>
          <p:nvCxnSpPr>
            <p:cNvPr id="307" name="Google Shape;307;p11"/>
            <p:cNvCxnSpPr/>
            <p:nvPr/>
          </p:nvCxnSpPr>
          <p:spPr>
            <a:xfrm>
              <a:off x="480117" y="3518422"/>
              <a:ext cx="3044152" cy="0"/>
            </a:xfrm>
            <a:prstGeom prst="straightConnector1">
              <a:avLst/>
            </a:prstGeom>
            <a:noFill/>
            <a:ln w="9525" cap="flat" cmpd="sng">
              <a:solidFill>
                <a:srgbClr val="999999"/>
              </a:solidFill>
              <a:prstDash val="solid"/>
              <a:miter lim="800000"/>
              <a:headEnd type="none" w="sm" len="sm"/>
              <a:tailEnd type="none" w="sm" len="sm"/>
            </a:ln>
          </p:spPr>
        </p:cxnSp>
        <p:sp>
          <p:nvSpPr>
            <p:cNvPr id="308" name="Google Shape;308;p11"/>
            <p:cNvSpPr/>
            <p:nvPr/>
          </p:nvSpPr>
          <p:spPr>
            <a:xfrm>
              <a:off x="1497295" y="923279"/>
              <a:ext cx="687900" cy="224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SHOT #:</a:t>
              </a:r>
              <a:endParaRPr sz="725" b="1">
                <a:solidFill>
                  <a:srgbClr val="595959"/>
                </a:solidFill>
                <a:latin typeface="Open Sans SemiBold"/>
                <a:ea typeface="Open Sans SemiBold"/>
                <a:cs typeface="Open Sans SemiBold"/>
                <a:sym typeface="Open Sans SemiBold"/>
              </a:endParaRPr>
            </a:p>
          </p:txBody>
        </p:sp>
      </p:grpSp>
      <p:grpSp>
        <p:nvGrpSpPr>
          <p:cNvPr id="309" name="Google Shape;309;p11"/>
          <p:cNvGrpSpPr/>
          <p:nvPr/>
        </p:nvGrpSpPr>
        <p:grpSpPr>
          <a:xfrm>
            <a:off x="7653158" y="3564908"/>
            <a:ext cx="2762486" cy="2355641"/>
            <a:chOff x="479057" y="920673"/>
            <a:chExt cx="3046408" cy="2597749"/>
          </a:xfrm>
        </p:grpSpPr>
        <p:sp>
          <p:nvSpPr>
            <p:cNvPr id="310" name="Google Shape;310;p11"/>
            <p:cNvSpPr/>
            <p:nvPr/>
          </p:nvSpPr>
          <p:spPr>
            <a:xfrm>
              <a:off x="484493" y="924612"/>
              <a:ext cx="885300" cy="224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SCENE #:</a:t>
              </a:r>
              <a:endParaRPr sz="725" b="1">
                <a:solidFill>
                  <a:srgbClr val="595959"/>
                </a:solidFill>
                <a:latin typeface="Open Sans SemiBold"/>
                <a:ea typeface="Open Sans SemiBold"/>
                <a:cs typeface="Open Sans SemiBold"/>
                <a:sym typeface="Open Sans SemiBold"/>
              </a:endParaRPr>
            </a:p>
          </p:txBody>
        </p:sp>
        <p:sp>
          <p:nvSpPr>
            <p:cNvPr id="311" name="Google Shape;311;p11"/>
            <p:cNvSpPr/>
            <p:nvPr/>
          </p:nvSpPr>
          <p:spPr>
            <a:xfrm>
              <a:off x="2416047" y="920673"/>
              <a:ext cx="887559" cy="224859"/>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SHOT SIZE:</a:t>
              </a:r>
              <a:endParaRPr sz="725" b="1">
                <a:solidFill>
                  <a:srgbClr val="595959"/>
                </a:solidFill>
                <a:latin typeface="Open Sans SemiBold"/>
                <a:ea typeface="Open Sans SemiBold"/>
                <a:cs typeface="Open Sans SemiBold"/>
                <a:sym typeface="Open Sans SemiBold"/>
              </a:endParaRPr>
            </a:p>
          </p:txBody>
        </p:sp>
        <p:cxnSp>
          <p:nvCxnSpPr>
            <p:cNvPr id="312" name="Google Shape;312;p11"/>
            <p:cNvCxnSpPr/>
            <p:nvPr/>
          </p:nvCxnSpPr>
          <p:spPr>
            <a:xfrm>
              <a:off x="479057" y="1139867"/>
              <a:ext cx="3044152" cy="0"/>
            </a:xfrm>
            <a:prstGeom prst="straightConnector1">
              <a:avLst/>
            </a:prstGeom>
            <a:noFill/>
            <a:ln w="9525" cap="flat" cmpd="sng">
              <a:solidFill>
                <a:srgbClr val="999999"/>
              </a:solidFill>
              <a:prstDash val="solid"/>
              <a:miter lim="800000"/>
              <a:headEnd type="none" w="sm" len="sm"/>
              <a:tailEnd type="none" w="sm" len="sm"/>
            </a:ln>
          </p:spPr>
        </p:cxnSp>
        <p:sp>
          <p:nvSpPr>
            <p:cNvPr id="313" name="Google Shape;313;p11"/>
            <p:cNvSpPr/>
            <p:nvPr/>
          </p:nvSpPr>
          <p:spPr>
            <a:xfrm>
              <a:off x="481316" y="921293"/>
              <a:ext cx="3044149" cy="1955420"/>
            </a:xfrm>
            <a:prstGeom prst="rect">
              <a:avLst/>
            </a:prstGeom>
            <a:noFill/>
            <a:ln w="9525" cap="flat" cmpd="sng">
              <a:solidFill>
                <a:srgbClr val="9999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632">
                <a:solidFill>
                  <a:schemeClr val="lt1"/>
                </a:solidFill>
                <a:latin typeface="Calibri"/>
                <a:ea typeface="Calibri"/>
                <a:cs typeface="Calibri"/>
                <a:sym typeface="Calibri"/>
              </a:endParaRPr>
            </a:p>
            <a:p>
              <a:pPr marL="0" marR="0" lvl="0" indent="0" algn="ctr" rtl="0">
                <a:spcBef>
                  <a:spcPts val="0"/>
                </a:spcBef>
                <a:spcAft>
                  <a:spcPts val="0"/>
                </a:spcAft>
                <a:buNone/>
              </a:pPr>
              <a:endParaRPr sz="1632">
                <a:solidFill>
                  <a:schemeClr val="lt1"/>
                </a:solidFill>
                <a:latin typeface="Calibri"/>
                <a:ea typeface="Calibri"/>
                <a:cs typeface="Calibri"/>
                <a:sym typeface="Calibri"/>
              </a:endParaRPr>
            </a:p>
          </p:txBody>
        </p:sp>
        <p:cxnSp>
          <p:nvCxnSpPr>
            <p:cNvPr id="314" name="Google Shape;314;p11"/>
            <p:cNvCxnSpPr/>
            <p:nvPr/>
          </p:nvCxnSpPr>
          <p:spPr>
            <a:xfrm>
              <a:off x="1494121" y="926967"/>
              <a:ext cx="0" cy="217450"/>
            </a:xfrm>
            <a:prstGeom prst="straightConnector1">
              <a:avLst/>
            </a:prstGeom>
            <a:noFill/>
            <a:ln w="9525" cap="flat" cmpd="sng">
              <a:solidFill>
                <a:srgbClr val="999999"/>
              </a:solidFill>
              <a:prstDash val="solid"/>
              <a:miter lim="800000"/>
              <a:headEnd type="none" w="sm" len="sm"/>
              <a:tailEnd type="none" w="sm" len="sm"/>
            </a:ln>
          </p:spPr>
        </p:cxnSp>
        <p:cxnSp>
          <p:nvCxnSpPr>
            <p:cNvPr id="315" name="Google Shape;315;p11"/>
            <p:cNvCxnSpPr/>
            <p:nvPr/>
          </p:nvCxnSpPr>
          <p:spPr>
            <a:xfrm>
              <a:off x="479057" y="3191397"/>
              <a:ext cx="3044152" cy="0"/>
            </a:xfrm>
            <a:prstGeom prst="straightConnector1">
              <a:avLst/>
            </a:prstGeom>
            <a:noFill/>
            <a:ln w="9525" cap="flat" cmpd="sng">
              <a:solidFill>
                <a:srgbClr val="999999"/>
              </a:solidFill>
              <a:prstDash val="solid"/>
              <a:miter lim="800000"/>
              <a:headEnd type="none" w="sm" len="sm"/>
              <a:tailEnd type="none" w="sm" len="sm"/>
            </a:ln>
          </p:spPr>
        </p:cxnSp>
        <p:cxnSp>
          <p:nvCxnSpPr>
            <p:cNvPr id="316" name="Google Shape;316;p11"/>
            <p:cNvCxnSpPr/>
            <p:nvPr/>
          </p:nvCxnSpPr>
          <p:spPr>
            <a:xfrm>
              <a:off x="2413406" y="926967"/>
              <a:ext cx="0" cy="217450"/>
            </a:xfrm>
            <a:prstGeom prst="straightConnector1">
              <a:avLst/>
            </a:prstGeom>
            <a:noFill/>
            <a:ln w="9525" cap="flat" cmpd="sng">
              <a:solidFill>
                <a:srgbClr val="999999"/>
              </a:solidFill>
              <a:prstDash val="solid"/>
              <a:miter lim="800000"/>
              <a:headEnd type="none" w="sm" len="sm"/>
              <a:tailEnd type="none" w="sm" len="sm"/>
            </a:ln>
          </p:spPr>
        </p:cxnSp>
        <p:cxnSp>
          <p:nvCxnSpPr>
            <p:cNvPr id="317" name="Google Shape;317;p11"/>
            <p:cNvCxnSpPr/>
            <p:nvPr/>
          </p:nvCxnSpPr>
          <p:spPr>
            <a:xfrm>
              <a:off x="480117" y="3518422"/>
              <a:ext cx="3044152" cy="0"/>
            </a:xfrm>
            <a:prstGeom prst="straightConnector1">
              <a:avLst/>
            </a:prstGeom>
            <a:noFill/>
            <a:ln w="9525" cap="flat" cmpd="sng">
              <a:solidFill>
                <a:srgbClr val="999999"/>
              </a:solidFill>
              <a:prstDash val="solid"/>
              <a:miter lim="800000"/>
              <a:headEnd type="none" w="sm" len="sm"/>
              <a:tailEnd type="none" w="sm" len="sm"/>
            </a:ln>
          </p:spPr>
        </p:cxnSp>
        <p:sp>
          <p:nvSpPr>
            <p:cNvPr id="318" name="Google Shape;318;p11"/>
            <p:cNvSpPr/>
            <p:nvPr/>
          </p:nvSpPr>
          <p:spPr>
            <a:xfrm>
              <a:off x="1497295" y="923279"/>
              <a:ext cx="687900" cy="224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SHOT #:</a:t>
              </a:r>
              <a:endParaRPr sz="725" b="1">
                <a:solidFill>
                  <a:srgbClr val="595959"/>
                </a:solidFill>
                <a:latin typeface="Open Sans SemiBold"/>
                <a:ea typeface="Open Sans SemiBold"/>
                <a:cs typeface="Open Sans SemiBold"/>
                <a:sym typeface="Open Sans SemiBold"/>
              </a:endParaRPr>
            </a:p>
          </p:txBody>
        </p:sp>
      </p:grpSp>
      <p:grpSp>
        <p:nvGrpSpPr>
          <p:cNvPr id="319" name="Google Shape;319;p11"/>
          <p:cNvGrpSpPr/>
          <p:nvPr/>
        </p:nvGrpSpPr>
        <p:grpSpPr>
          <a:xfrm>
            <a:off x="4722751" y="836909"/>
            <a:ext cx="2762486" cy="2355641"/>
            <a:chOff x="479057" y="920673"/>
            <a:chExt cx="3046408" cy="2597749"/>
          </a:xfrm>
        </p:grpSpPr>
        <p:sp>
          <p:nvSpPr>
            <p:cNvPr id="320" name="Google Shape;320;p11"/>
            <p:cNvSpPr/>
            <p:nvPr/>
          </p:nvSpPr>
          <p:spPr>
            <a:xfrm>
              <a:off x="484493" y="924612"/>
              <a:ext cx="885300" cy="224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SCENE #:</a:t>
              </a:r>
              <a:endParaRPr sz="725" b="1">
                <a:solidFill>
                  <a:srgbClr val="595959"/>
                </a:solidFill>
                <a:latin typeface="Open Sans SemiBold"/>
                <a:ea typeface="Open Sans SemiBold"/>
                <a:cs typeface="Open Sans SemiBold"/>
                <a:sym typeface="Open Sans SemiBold"/>
              </a:endParaRPr>
            </a:p>
          </p:txBody>
        </p:sp>
        <p:sp>
          <p:nvSpPr>
            <p:cNvPr id="321" name="Google Shape;321;p11"/>
            <p:cNvSpPr/>
            <p:nvPr/>
          </p:nvSpPr>
          <p:spPr>
            <a:xfrm>
              <a:off x="2416047" y="920673"/>
              <a:ext cx="887559" cy="224859"/>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SHOT SIZE:</a:t>
              </a:r>
              <a:endParaRPr sz="725" b="1">
                <a:solidFill>
                  <a:srgbClr val="595959"/>
                </a:solidFill>
                <a:latin typeface="Open Sans SemiBold"/>
                <a:ea typeface="Open Sans SemiBold"/>
                <a:cs typeface="Open Sans SemiBold"/>
                <a:sym typeface="Open Sans SemiBold"/>
              </a:endParaRPr>
            </a:p>
          </p:txBody>
        </p:sp>
        <p:cxnSp>
          <p:nvCxnSpPr>
            <p:cNvPr id="322" name="Google Shape;322;p11"/>
            <p:cNvCxnSpPr/>
            <p:nvPr/>
          </p:nvCxnSpPr>
          <p:spPr>
            <a:xfrm>
              <a:off x="479057" y="1139867"/>
              <a:ext cx="3044152" cy="0"/>
            </a:xfrm>
            <a:prstGeom prst="straightConnector1">
              <a:avLst/>
            </a:prstGeom>
            <a:noFill/>
            <a:ln w="9525" cap="flat" cmpd="sng">
              <a:solidFill>
                <a:srgbClr val="999999"/>
              </a:solidFill>
              <a:prstDash val="solid"/>
              <a:miter lim="800000"/>
              <a:headEnd type="none" w="sm" len="sm"/>
              <a:tailEnd type="none" w="sm" len="sm"/>
            </a:ln>
          </p:spPr>
        </p:cxnSp>
        <p:sp>
          <p:nvSpPr>
            <p:cNvPr id="323" name="Google Shape;323;p11"/>
            <p:cNvSpPr/>
            <p:nvPr/>
          </p:nvSpPr>
          <p:spPr>
            <a:xfrm>
              <a:off x="481316" y="921293"/>
              <a:ext cx="3044149" cy="1955420"/>
            </a:xfrm>
            <a:prstGeom prst="rect">
              <a:avLst/>
            </a:prstGeom>
            <a:noFill/>
            <a:ln w="9525" cap="flat" cmpd="sng">
              <a:solidFill>
                <a:srgbClr val="9999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632">
                <a:solidFill>
                  <a:schemeClr val="lt1"/>
                </a:solidFill>
                <a:latin typeface="Calibri"/>
                <a:ea typeface="Calibri"/>
                <a:cs typeface="Calibri"/>
                <a:sym typeface="Calibri"/>
              </a:endParaRPr>
            </a:p>
            <a:p>
              <a:pPr marL="0" marR="0" lvl="0" indent="0" algn="ctr" rtl="0">
                <a:spcBef>
                  <a:spcPts val="0"/>
                </a:spcBef>
                <a:spcAft>
                  <a:spcPts val="0"/>
                </a:spcAft>
                <a:buNone/>
              </a:pPr>
              <a:endParaRPr sz="1632">
                <a:solidFill>
                  <a:schemeClr val="lt1"/>
                </a:solidFill>
                <a:latin typeface="Calibri"/>
                <a:ea typeface="Calibri"/>
                <a:cs typeface="Calibri"/>
                <a:sym typeface="Calibri"/>
              </a:endParaRPr>
            </a:p>
          </p:txBody>
        </p:sp>
        <p:cxnSp>
          <p:nvCxnSpPr>
            <p:cNvPr id="324" name="Google Shape;324;p11"/>
            <p:cNvCxnSpPr/>
            <p:nvPr/>
          </p:nvCxnSpPr>
          <p:spPr>
            <a:xfrm>
              <a:off x="1494121" y="926967"/>
              <a:ext cx="0" cy="217450"/>
            </a:xfrm>
            <a:prstGeom prst="straightConnector1">
              <a:avLst/>
            </a:prstGeom>
            <a:noFill/>
            <a:ln w="9525" cap="flat" cmpd="sng">
              <a:solidFill>
                <a:srgbClr val="999999"/>
              </a:solidFill>
              <a:prstDash val="solid"/>
              <a:miter lim="800000"/>
              <a:headEnd type="none" w="sm" len="sm"/>
              <a:tailEnd type="none" w="sm" len="sm"/>
            </a:ln>
          </p:spPr>
        </p:cxnSp>
        <p:cxnSp>
          <p:nvCxnSpPr>
            <p:cNvPr id="325" name="Google Shape;325;p11"/>
            <p:cNvCxnSpPr/>
            <p:nvPr/>
          </p:nvCxnSpPr>
          <p:spPr>
            <a:xfrm>
              <a:off x="479057" y="3191397"/>
              <a:ext cx="3044152" cy="0"/>
            </a:xfrm>
            <a:prstGeom prst="straightConnector1">
              <a:avLst/>
            </a:prstGeom>
            <a:noFill/>
            <a:ln w="9525" cap="flat" cmpd="sng">
              <a:solidFill>
                <a:srgbClr val="999999"/>
              </a:solidFill>
              <a:prstDash val="solid"/>
              <a:miter lim="800000"/>
              <a:headEnd type="none" w="sm" len="sm"/>
              <a:tailEnd type="none" w="sm" len="sm"/>
            </a:ln>
          </p:spPr>
        </p:cxnSp>
        <p:cxnSp>
          <p:nvCxnSpPr>
            <p:cNvPr id="326" name="Google Shape;326;p11"/>
            <p:cNvCxnSpPr/>
            <p:nvPr/>
          </p:nvCxnSpPr>
          <p:spPr>
            <a:xfrm>
              <a:off x="2413406" y="926967"/>
              <a:ext cx="0" cy="217450"/>
            </a:xfrm>
            <a:prstGeom prst="straightConnector1">
              <a:avLst/>
            </a:prstGeom>
            <a:noFill/>
            <a:ln w="9525" cap="flat" cmpd="sng">
              <a:solidFill>
                <a:srgbClr val="999999"/>
              </a:solidFill>
              <a:prstDash val="solid"/>
              <a:miter lim="800000"/>
              <a:headEnd type="none" w="sm" len="sm"/>
              <a:tailEnd type="none" w="sm" len="sm"/>
            </a:ln>
          </p:spPr>
        </p:cxnSp>
        <p:cxnSp>
          <p:nvCxnSpPr>
            <p:cNvPr id="327" name="Google Shape;327;p11"/>
            <p:cNvCxnSpPr/>
            <p:nvPr/>
          </p:nvCxnSpPr>
          <p:spPr>
            <a:xfrm>
              <a:off x="480117" y="3518422"/>
              <a:ext cx="3044152" cy="0"/>
            </a:xfrm>
            <a:prstGeom prst="straightConnector1">
              <a:avLst/>
            </a:prstGeom>
            <a:noFill/>
            <a:ln w="9525" cap="flat" cmpd="sng">
              <a:solidFill>
                <a:srgbClr val="999999"/>
              </a:solidFill>
              <a:prstDash val="solid"/>
              <a:miter lim="800000"/>
              <a:headEnd type="none" w="sm" len="sm"/>
              <a:tailEnd type="none" w="sm" len="sm"/>
            </a:ln>
          </p:spPr>
        </p:cxnSp>
        <p:sp>
          <p:nvSpPr>
            <p:cNvPr id="328" name="Google Shape;328;p11"/>
            <p:cNvSpPr/>
            <p:nvPr/>
          </p:nvSpPr>
          <p:spPr>
            <a:xfrm>
              <a:off x="1497295" y="923279"/>
              <a:ext cx="687900" cy="224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SHOT #:</a:t>
              </a:r>
              <a:endParaRPr sz="725" b="1">
                <a:solidFill>
                  <a:srgbClr val="595959"/>
                </a:solidFill>
                <a:latin typeface="Open Sans SemiBold"/>
                <a:ea typeface="Open Sans SemiBold"/>
                <a:cs typeface="Open Sans SemiBold"/>
                <a:sym typeface="Open Sans SemiBold"/>
              </a:endParaRPr>
            </a:p>
          </p:txBody>
        </p:sp>
      </p:grpSp>
      <p:grpSp>
        <p:nvGrpSpPr>
          <p:cNvPr id="329" name="Google Shape;329;p11"/>
          <p:cNvGrpSpPr/>
          <p:nvPr/>
        </p:nvGrpSpPr>
        <p:grpSpPr>
          <a:xfrm>
            <a:off x="4722751" y="3564908"/>
            <a:ext cx="2762486" cy="2355641"/>
            <a:chOff x="479057" y="920673"/>
            <a:chExt cx="3046408" cy="2597749"/>
          </a:xfrm>
        </p:grpSpPr>
        <p:sp>
          <p:nvSpPr>
            <p:cNvPr id="330" name="Google Shape;330;p11"/>
            <p:cNvSpPr/>
            <p:nvPr/>
          </p:nvSpPr>
          <p:spPr>
            <a:xfrm>
              <a:off x="484493" y="924612"/>
              <a:ext cx="885300" cy="224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SCENE #:</a:t>
              </a:r>
              <a:endParaRPr sz="725" b="1">
                <a:solidFill>
                  <a:srgbClr val="595959"/>
                </a:solidFill>
                <a:latin typeface="Open Sans SemiBold"/>
                <a:ea typeface="Open Sans SemiBold"/>
                <a:cs typeface="Open Sans SemiBold"/>
                <a:sym typeface="Open Sans SemiBold"/>
              </a:endParaRPr>
            </a:p>
          </p:txBody>
        </p:sp>
        <p:sp>
          <p:nvSpPr>
            <p:cNvPr id="331" name="Google Shape;331;p11"/>
            <p:cNvSpPr/>
            <p:nvPr/>
          </p:nvSpPr>
          <p:spPr>
            <a:xfrm>
              <a:off x="2416047" y="920673"/>
              <a:ext cx="887559" cy="224859"/>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SHOT SIZE:</a:t>
              </a:r>
              <a:endParaRPr sz="725" b="1">
                <a:solidFill>
                  <a:srgbClr val="595959"/>
                </a:solidFill>
                <a:latin typeface="Open Sans SemiBold"/>
                <a:ea typeface="Open Sans SemiBold"/>
                <a:cs typeface="Open Sans SemiBold"/>
                <a:sym typeface="Open Sans SemiBold"/>
              </a:endParaRPr>
            </a:p>
          </p:txBody>
        </p:sp>
        <p:cxnSp>
          <p:nvCxnSpPr>
            <p:cNvPr id="332" name="Google Shape;332;p11"/>
            <p:cNvCxnSpPr/>
            <p:nvPr/>
          </p:nvCxnSpPr>
          <p:spPr>
            <a:xfrm>
              <a:off x="479057" y="1139867"/>
              <a:ext cx="3044152" cy="0"/>
            </a:xfrm>
            <a:prstGeom prst="straightConnector1">
              <a:avLst/>
            </a:prstGeom>
            <a:noFill/>
            <a:ln w="9525" cap="flat" cmpd="sng">
              <a:solidFill>
                <a:srgbClr val="999999"/>
              </a:solidFill>
              <a:prstDash val="solid"/>
              <a:miter lim="800000"/>
              <a:headEnd type="none" w="sm" len="sm"/>
              <a:tailEnd type="none" w="sm" len="sm"/>
            </a:ln>
          </p:spPr>
        </p:cxnSp>
        <p:sp>
          <p:nvSpPr>
            <p:cNvPr id="333" name="Google Shape;333;p11"/>
            <p:cNvSpPr/>
            <p:nvPr/>
          </p:nvSpPr>
          <p:spPr>
            <a:xfrm>
              <a:off x="481316" y="921293"/>
              <a:ext cx="3044149" cy="1955420"/>
            </a:xfrm>
            <a:prstGeom prst="rect">
              <a:avLst/>
            </a:prstGeom>
            <a:noFill/>
            <a:ln w="9525" cap="flat" cmpd="sng">
              <a:solidFill>
                <a:srgbClr val="9999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632">
                <a:solidFill>
                  <a:schemeClr val="lt1"/>
                </a:solidFill>
                <a:latin typeface="Calibri"/>
                <a:ea typeface="Calibri"/>
                <a:cs typeface="Calibri"/>
                <a:sym typeface="Calibri"/>
              </a:endParaRPr>
            </a:p>
            <a:p>
              <a:pPr marL="0" marR="0" lvl="0" indent="0" algn="ctr" rtl="0">
                <a:spcBef>
                  <a:spcPts val="0"/>
                </a:spcBef>
                <a:spcAft>
                  <a:spcPts val="0"/>
                </a:spcAft>
                <a:buNone/>
              </a:pPr>
              <a:endParaRPr sz="1632">
                <a:solidFill>
                  <a:schemeClr val="lt1"/>
                </a:solidFill>
                <a:latin typeface="Calibri"/>
                <a:ea typeface="Calibri"/>
                <a:cs typeface="Calibri"/>
                <a:sym typeface="Calibri"/>
              </a:endParaRPr>
            </a:p>
          </p:txBody>
        </p:sp>
        <p:cxnSp>
          <p:nvCxnSpPr>
            <p:cNvPr id="334" name="Google Shape;334;p11"/>
            <p:cNvCxnSpPr/>
            <p:nvPr/>
          </p:nvCxnSpPr>
          <p:spPr>
            <a:xfrm>
              <a:off x="1494121" y="926967"/>
              <a:ext cx="0" cy="217450"/>
            </a:xfrm>
            <a:prstGeom prst="straightConnector1">
              <a:avLst/>
            </a:prstGeom>
            <a:noFill/>
            <a:ln w="9525" cap="flat" cmpd="sng">
              <a:solidFill>
                <a:srgbClr val="999999"/>
              </a:solidFill>
              <a:prstDash val="solid"/>
              <a:miter lim="800000"/>
              <a:headEnd type="none" w="sm" len="sm"/>
              <a:tailEnd type="none" w="sm" len="sm"/>
            </a:ln>
          </p:spPr>
        </p:cxnSp>
        <p:cxnSp>
          <p:nvCxnSpPr>
            <p:cNvPr id="335" name="Google Shape;335;p11"/>
            <p:cNvCxnSpPr/>
            <p:nvPr/>
          </p:nvCxnSpPr>
          <p:spPr>
            <a:xfrm>
              <a:off x="479057" y="3191397"/>
              <a:ext cx="3044152" cy="0"/>
            </a:xfrm>
            <a:prstGeom prst="straightConnector1">
              <a:avLst/>
            </a:prstGeom>
            <a:noFill/>
            <a:ln w="9525" cap="flat" cmpd="sng">
              <a:solidFill>
                <a:srgbClr val="999999"/>
              </a:solidFill>
              <a:prstDash val="solid"/>
              <a:miter lim="800000"/>
              <a:headEnd type="none" w="sm" len="sm"/>
              <a:tailEnd type="none" w="sm" len="sm"/>
            </a:ln>
          </p:spPr>
        </p:cxnSp>
        <p:cxnSp>
          <p:nvCxnSpPr>
            <p:cNvPr id="336" name="Google Shape;336;p11"/>
            <p:cNvCxnSpPr/>
            <p:nvPr/>
          </p:nvCxnSpPr>
          <p:spPr>
            <a:xfrm>
              <a:off x="2413406" y="926967"/>
              <a:ext cx="0" cy="217450"/>
            </a:xfrm>
            <a:prstGeom prst="straightConnector1">
              <a:avLst/>
            </a:prstGeom>
            <a:noFill/>
            <a:ln w="9525" cap="flat" cmpd="sng">
              <a:solidFill>
                <a:srgbClr val="999999"/>
              </a:solidFill>
              <a:prstDash val="solid"/>
              <a:miter lim="800000"/>
              <a:headEnd type="none" w="sm" len="sm"/>
              <a:tailEnd type="none" w="sm" len="sm"/>
            </a:ln>
          </p:spPr>
        </p:cxnSp>
        <p:cxnSp>
          <p:nvCxnSpPr>
            <p:cNvPr id="337" name="Google Shape;337;p11"/>
            <p:cNvCxnSpPr/>
            <p:nvPr/>
          </p:nvCxnSpPr>
          <p:spPr>
            <a:xfrm>
              <a:off x="480117" y="3518422"/>
              <a:ext cx="3044152" cy="0"/>
            </a:xfrm>
            <a:prstGeom prst="straightConnector1">
              <a:avLst/>
            </a:prstGeom>
            <a:noFill/>
            <a:ln w="9525" cap="flat" cmpd="sng">
              <a:solidFill>
                <a:srgbClr val="999999"/>
              </a:solidFill>
              <a:prstDash val="solid"/>
              <a:miter lim="800000"/>
              <a:headEnd type="none" w="sm" len="sm"/>
              <a:tailEnd type="none" w="sm" len="sm"/>
            </a:ln>
          </p:spPr>
        </p:cxnSp>
        <p:sp>
          <p:nvSpPr>
            <p:cNvPr id="338" name="Google Shape;338;p11"/>
            <p:cNvSpPr/>
            <p:nvPr/>
          </p:nvSpPr>
          <p:spPr>
            <a:xfrm>
              <a:off x="1497295" y="923279"/>
              <a:ext cx="687900" cy="224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5" b="1">
                  <a:solidFill>
                    <a:srgbClr val="595959"/>
                  </a:solidFill>
                  <a:latin typeface="Open Sans SemiBold"/>
                  <a:ea typeface="Open Sans SemiBold"/>
                  <a:cs typeface="Open Sans SemiBold"/>
                  <a:sym typeface="Open Sans SemiBold"/>
                </a:rPr>
                <a:t>SHOT #:</a:t>
              </a:r>
              <a:endParaRPr sz="725" b="1">
                <a:solidFill>
                  <a:srgbClr val="595959"/>
                </a:solidFill>
                <a:latin typeface="Open Sans SemiBold"/>
                <a:ea typeface="Open Sans SemiBold"/>
                <a:cs typeface="Open Sans SemiBold"/>
                <a:sym typeface="Open Sans SemiBold"/>
              </a:endParaRPr>
            </a:p>
          </p:txBody>
        </p:sp>
      </p:grpSp>
      <p:sp>
        <p:nvSpPr>
          <p:cNvPr id="339" name="Google Shape;339;p11"/>
          <p:cNvSpPr/>
          <p:nvPr/>
        </p:nvSpPr>
        <p:spPr>
          <a:xfrm>
            <a:off x="10620541" y="1628803"/>
            <a:ext cx="1340906" cy="2489425"/>
          </a:xfrm>
          <a:prstGeom prst="roundRect">
            <a:avLst>
              <a:gd name="adj" fmla="val 16667"/>
            </a:avLst>
          </a:prstGeom>
          <a:solidFill>
            <a:schemeClr val="accent1"/>
          </a:solidFill>
          <a:ln w="12700" cap="flat" cmpd="sng">
            <a:solidFill>
              <a:srgbClr val="64646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Use the storyboard template to sketch out the main scenes of your own story.</a:t>
            </a:r>
            <a:endParaRPr/>
          </a:p>
        </p:txBody>
      </p:sp>
      <p:sp>
        <p:nvSpPr>
          <p:cNvPr id="340" name="Google Shape;340;p11"/>
          <p:cNvSpPr txBox="1"/>
          <p:nvPr/>
        </p:nvSpPr>
        <p:spPr>
          <a:xfrm>
            <a:off x="588275" y="92493"/>
            <a:ext cx="10336138"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Pre-Production: Audio-visual storytelling</a:t>
            </a:r>
            <a:endParaRPr dirty="0">
              <a:latin typeface="Calibri Light" panose="020F0302020204030204" pitchFamily="34" charset="0"/>
              <a:ea typeface="Calibri Light" panose="020F0302020204030204" pitchFamily="34" charset="0"/>
              <a:cs typeface="Calibri Light" panose="020F030202020403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12" name="Group 40"/>
          <p:cNvGraphicFramePr>
            <a:graphicFrameLocks noGrp="1"/>
          </p:cNvGraphicFramePr>
          <p:nvPr/>
        </p:nvGraphicFramePr>
        <p:xfrm>
          <a:off x="392264" y="1859427"/>
          <a:ext cx="3798736" cy="1516282"/>
        </p:xfrm>
        <a:graphic>
          <a:graphicData uri="http://schemas.openxmlformats.org/drawingml/2006/table">
            <a:tbl>
              <a:tblPr/>
              <a:tblGrid>
                <a:gridCol w="3798736">
                  <a:extLst>
                    <a:ext uri="{9D8B030D-6E8A-4147-A177-3AD203B41FA5}">
                      <a16:colId xmlns:a16="http://schemas.microsoft.com/office/drawing/2014/main" val="20000"/>
                    </a:ext>
                  </a:extLst>
                </a:gridCol>
              </a:tblGrid>
              <a:tr h="14473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107" charset="0"/>
                          <a:ea typeface="Arial" pitchFamily="-107" charset="0"/>
                          <a:cs typeface="Arial" pitchFamily="-107" charset="0"/>
                        </a:rPr>
                        <a:t>Shot no.</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7244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anose="020B0604020202020204" pitchFamily="34" charset="0"/>
                          <a:ea typeface="Arial" pitchFamily="-107" charset="0"/>
                          <a:cs typeface="Arial" panose="020B0604020202020204" pitchFamily="34" charset="0"/>
                        </a:rPr>
                        <a:t>Audio texts /</a:t>
                      </a:r>
                      <a:r>
                        <a:rPr kumimoji="0" lang="en-US" sz="1000" b="0" i="0" u="none" strike="noStrike" cap="none" normalizeH="0" baseline="0" dirty="0">
                          <a:ln>
                            <a:noFill/>
                          </a:ln>
                          <a:solidFill>
                            <a:schemeClr val="tx1"/>
                          </a:solidFill>
                          <a:effectLst/>
                          <a:latin typeface="Arial" panose="020B0604020202020204" pitchFamily="34" charset="0"/>
                          <a:ea typeface="Arial" pitchFamily="-107" charset="0"/>
                          <a:cs typeface="Arial" panose="020B0604020202020204" pitchFamily="34" charset="0"/>
                        </a:rPr>
                        <a:t>Sound</a:t>
                      </a:r>
                      <a:r>
                        <a:rPr kumimoji="0" lang="en-US" sz="1000" b="1" i="0" u="none" strike="noStrike" cap="none" normalizeH="0" baseline="0" dirty="0">
                          <a:ln>
                            <a:noFill/>
                          </a:ln>
                          <a:solidFill>
                            <a:schemeClr val="tx1"/>
                          </a:solidFill>
                          <a:effectLst/>
                          <a:latin typeface="Arial" panose="020B0604020202020204" pitchFamily="34" charset="0"/>
                          <a:ea typeface="Arial" pitchFamily="-107" charset="0"/>
                          <a:cs typeface="Arial" panose="020B0604020202020204" pitchFamily="34" charset="0"/>
                        </a:rPr>
                        <a:t> effects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082" name="Text Box 10"/>
          <p:cNvSpPr txBox="1">
            <a:spLocks noChangeArrowheads="1"/>
          </p:cNvSpPr>
          <p:nvPr/>
        </p:nvSpPr>
        <p:spPr bwMode="auto">
          <a:xfrm>
            <a:off x="392264" y="215900"/>
            <a:ext cx="3798736" cy="1575816"/>
          </a:xfrm>
          <a:prstGeom prst="rect">
            <a:avLst/>
          </a:prstGeom>
          <a:solidFill>
            <a:schemeClr val="bg1"/>
          </a:solidFill>
          <a:ln w="38100">
            <a:solidFill>
              <a:schemeClr val="tx1"/>
            </a:solidFill>
            <a:miter lim="800000"/>
            <a:headEnd/>
            <a:tailEnd/>
          </a:ln>
          <a:effectLst/>
        </p:spPr>
        <p:txBody>
          <a:bodyPr wrap="square">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Times" charset="0"/>
                <a:ea typeface="+mn-ea"/>
                <a:cs typeface="+mn-cs"/>
              </a:rPr>
              <a:t>Script</a:t>
            </a:r>
            <a:br>
              <a:rPr kumimoji="0" lang="en-US" sz="1000" b="1" i="0" u="none" strike="noStrike" kern="1200" cap="none" spc="0" normalizeH="0" baseline="0" noProof="0" dirty="0">
                <a:ln>
                  <a:noFill/>
                </a:ln>
                <a:solidFill>
                  <a:srgbClr val="000000"/>
                </a:solidFill>
                <a:effectLst/>
                <a:uLnTx/>
                <a:uFillTx/>
                <a:latin typeface="Times" charset="0"/>
                <a:ea typeface="+mn-ea"/>
                <a:cs typeface="+mn-cs"/>
              </a:rPr>
            </a:br>
            <a:r>
              <a:rPr kumimoji="0" lang="en-US" sz="2400" b="0" i="0" u="none" strike="noStrike" kern="1200" cap="none" spc="0" normalizeH="0" baseline="0" noProof="0" dirty="0">
                <a:ln>
                  <a:noFill/>
                </a:ln>
                <a:solidFill>
                  <a:srgbClr val="000000"/>
                </a:solidFill>
                <a:effectLst/>
                <a:uLnTx/>
                <a:uFillTx/>
                <a:latin typeface="Times" charset="0"/>
                <a:ea typeface="+mn-ea"/>
                <a:cs typeface="+mn-cs"/>
              </a:rPr>
              <a:t> </a:t>
            </a:r>
          </a:p>
          <a:p>
            <a:pPr marL="0" marR="0" lvl="0" indent="0" algn="ctr" defTabSz="914400" rtl="0" eaLnBrk="0" fontAlgn="base" latinLnBrk="0" hangingPunct="0">
              <a:lnSpc>
                <a:spcPct val="100000"/>
              </a:lnSpc>
              <a:spcBef>
                <a:spcPct val="3000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charset="0"/>
              <a:ea typeface="+mn-ea"/>
              <a:cs typeface="+mn-cs"/>
            </a:endParaRPr>
          </a:p>
          <a:p>
            <a:pPr marL="0" marR="0" lvl="0" indent="0" algn="ctr" defTabSz="914400" rtl="0" eaLnBrk="0" fontAlgn="base" latinLnBrk="0" hangingPunct="0">
              <a:lnSpc>
                <a:spcPct val="100000"/>
              </a:lnSpc>
              <a:spcBef>
                <a:spcPct val="3000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charset="0"/>
              <a:ea typeface="+mn-ea"/>
              <a:cs typeface="+mn-cs"/>
            </a:endParaRPr>
          </a:p>
        </p:txBody>
      </p:sp>
      <p:graphicFrame>
        <p:nvGraphicFramePr>
          <p:cNvPr id="3083" name="Group 11"/>
          <p:cNvGraphicFramePr>
            <a:graphicFrameLocks noGrp="1"/>
          </p:cNvGraphicFramePr>
          <p:nvPr/>
        </p:nvGraphicFramePr>
        <p:xfrm>
          <a:off x="392264" y="4752976"/>
          <a:ext cx="11407471" cy="1924051"/>
        </p:xfrm>
        <a:graphic>
          <a:graphicData uri="http://schemas.openxmlformats.org/drawingml/2006/table">
            <a:tbl>
              <a:tblPr/>
              <a:tblGrid>
                <a:gridCol w="5580278">
                  <a:extLst>
                    <a:ext uri="{9D8B030D-6E8A-4147-A177-3AD203B41FA5}">
                      <a16:colId xmlns:a16="http://schemas.microsoft.com/office/drawing/2014/main" val="20000"/>
                    </a:ext>
                  </a:extLst>
                </a:gridCol>
                <a:gridCol w="5827193">
                  <a:extLst>
                    <a:ext uri="{9D8B030D-6E8A-4147-A177-3AD203B41FA5}">
                      <a16:colId xmlns:a16="http://schemas.microsoft.com/office/drawing/2014/main" val="20001"/>
                    </a:ext>
                  </a:extLst>
                </a:gridCol>
              </a:tblGrid>
              <a:tr h="3524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107" charset="0"/>
                          <a:ea typeface="Arial" pitchFamily="-107" charset="0"/>
                          <a:cs typeface="Arial" pitchFamily="-107" charset="0"/>
                        </a:rPr>
                        <a:t>Image/video  description:</a:t>
                      </a:r>
                      <a:endParaRPr kumimoji="0" lang="en-US" sz="1000" b="0" i="0" u="none" strike="noStrike" cap="none" normalizeH="0" baseline="0" dirty="0">
                        <a:ln>
                          <a:noFill/>
                        </a:ln>
                        <a:solidFill>
                          <a:schemeClr val="tx1"/>
                        </a:solidFill>
                        <a:effectLst/>
                        <a:latin typeface="Arial" pitchFamily="-107" charset="0"/>
                        <a:ea typeface="Arial" pitchFamily="-107" charset="0"/>
                        <a:cs typeface="Arial" pitchFamily="-107" charset="0"/>
                      </a:endParaRPr>
                    </a:p>
                  </a:txBody>
                  <a:tcPr anchor="ct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107" charset="0"/>
                          <a:ea typeface="Arial" pitchFamily="-107" charset="0"/>
                          <a:cs typeface="Arial" pitchFamily="-107" charset="0"/>
                        </a:rPr>
                        <a:t>Image/video  filename: </a:t>
                      </a:r>
                    </a:p>
                  </a:txBody>
                  <a:tcPr anchor="ctr"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3088">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107" charset="0"/>
                          <a:ea typeface="Arial" pitchFamily="-107" charset="0"/>
                          <a:cs typeface="Arial" pitchFamily="-107" charset="0"/>
                        </a:rPr>
                        <a:t>Text on screen (subtitles):</a:t>
                      </a:r>
                      <a:endParaRPr kumimoji="0" lang="en-US" sz="1000" b="0" i="0" u="none" strike="noStrike" cap="none" normalizeH="0" baseline="0" dirty="0">
                        <a:ln>
                          <a:noFill/>
                        </a:ln>
                        <a:solidFill>
                          <a:schemeClr val="tx1"/>
                        </a:solidFill>
                        <a:effectLst/>
                        <a:latin typeface="Arial" pitchFamily="-107" charset="0"/>
                        <a:ea typeface="Arial" pitchFamily="-107" charset="0"/>
                        <a:cs typeface="Arial" pitchFamily="-107" charset="0"/>
                      </a:endParaRP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1"/>
                  </a:ext>
                </a:extLst>
              </a:tr>
              <a:tr h="357188">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107" charset="0"/>
                          <a:ea typeface="Arial" pitchFamily="-107" charset="0"/>
                          <a:cs typeface="Arial" pitchFamily="-107" charset="0"/>
                        </a:rPr>
                        <a:t>Animation/Interaction: </a:t>
                      </a:r>
                      <a:endParaRPr kumimoji="0" lang="en-US" sz="1000" b="0" i="0" u="none" strike="noStrike" cap="none" normalizeH="0" baseline="0" dirty="0">
                        <a:ln>
                          <a:noFill/>
                        </a:ln>
                        <a:solidFill>
                          <a:schemeClr val="tx1"/>
                        </a:solidFill>
                        <a:effectLst/>
                        <a:latin typeface="Arial" pitchFamily="-107" charset="0"/>
                        <a:ea typeface="Arial" pitchFamily="-107" charset="0"/>
                        <a:cs typeface="Arial" pitchFamily="-107" charset="0"/>
                      </a:endParaRP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2"/>
                  </a:ext>
                </a:extLst>
              </a:tr>
              <a:tr h="641350">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107" charset="0"/>
                          <a:ea typeface="Arial" pitchFamily="-107" charset="0"/>
                          <a:cs typeface="Arial" pitchFamily="-107" charset="0"/>
                        </a:rPr>
                        <a:t>Notes: </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3"/>
                  </a:ext>
                </a:extLst>
              </a:tr>
            </a:tbl>
          </a:graphicData>
        </a:graphic>
      </p:graphicFrame>
      <p:sp>
        <p:nvSpPr>
          <p:cNvPr id="11" name="Rectangle 10"/>
          <p:cNvSpPr/>
          <p:nvPr/>
        </p:nvSpPr>
        <p:spPr>
          <a:xfrm>
            <a:off x="4524292" y="215900"/>
            <a:ext cx="7275444" cy="43561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Rectangle 1"/>
          <p:cNvSpPr/>
          <p:nvPr/>
        </p:nvSpPr>
        <p:spPr>
          <a:xfrm>
            <a:off x="392264" y="3505200"/>
            <a:ext cx="3798736" cy="10668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TextBox 2"/>
          <p:cNvSpPr txBox="1"/>
          <p:nvPr/>
        </p:nvSpPr>
        <p:spPr>
          <a:xfrm>
            <a:off x="1605625" y="3526795"/>
            <a:ext cx="1298753" cy="2616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100" b="1" i="0" u="none" strike="noStrike" kern="1200" cap="none" spc="0" normalizeH="0" baseline="0" noProof="0" dirty="0">
                <a:ln>
                  <a:noFill/>
                </a:ln>
                <a:solidFill>
                  <a:srgbClr val="000000"/>
                </a:solidFill>
                <a:effectLst/>
                <a:uLnTx/>
                <a:uFillTx/>
                <a:latin typeface="Times" charset="0"/>
                <a:ea typeface="+mn-ea"/>
                <a:cs typeface="+mn-cs"/>
              </a:rPr>
              <a:t>Camera directions</a:t>
            </a:r>
          </a:p>
        </p:txBody>
      </p:sp>
    </p:spTree>
    <p:extLst>
      <p:ext uri="{BB962C8B-B14F-4D97-AF65-F5344CB8AC3E}">
        <p14:creationId xmlns:p14="http://schemas.microsoft.com/office/powerpoint/2010/main" val="1698406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2"/>
          <p:cNvSpPr txBox="1"/>
          <p:nvPr/>
        </p:nvSpPr>
        <p:spPr>
          <a:xfrm>
            <a:off x="343948" y="377505"/>
            <a:ext cx="11098635" cy="85798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998146"/>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Calibri"/>
              </a:rPr>
              <a:t>Pre-Production: Creating a mood board</a:t>
            </a:r>
            <a:endParaRPr kumimoji="0" sz="1400" b="0" i="0" u="none" strike="noStrike" kern="0" cap="none" spc="0" normalizeH="0" baseline="0" noProof="0" dirty="0">
              <a:ln>
                <a:noFill/>
              </a:ln>
              <a:solidFill>
                <a:srgbClr val="000000"/>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Arial"/>
            </a:endParaRPr>
          </a:p>
        </p:txBody>
      </p:sp>
      <p:sp>
        <p:nvSpPr>
          <p:cNvPr id="346" name="Google Shape;346;p12"/>
          <p:cNvSpPr txBox="1">
            <a:spLocks noGrp="1"/>
          </p:cNvSpPr>
          <p:nvPr>
            <p:ph type="title"/>
          </p:nvPr>
        </p:nvSpPr>
        <p:spPr>
          <a:xfrm>
            <a:off x="343949" y="1677798"/>
            <a:ext cx="5268286" cy="440422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9090"/>
              <a:buFont typeface="Calibri"/>
              <a:buNone/>
            </a:pPr>
            <a:r>
              <a:rPr lang="en-US" sz="3300" dirty="0"/>
              <a:t>Create a mood board to share the visual style of your film.</a:t>
            </a:r>
            <a:endParaRPr sz="3300" dirty="0"/>
          </a:p>
          <a:p>
            <a:pPr marL="0" lvl="0" indent="0" algn="l" rtl="0">
              <a:lnSpc>
                <a:spcPct val="90000"/>
              </a:lnSpc>
              <a:spcBef>
                <a:spcPts val="0"/>
              </a:spcBef>
              <a:spcAft>
                <a:spcPts val="0"/>
              </a:spcAft>
              <a:buClr>
                <a:schemeClr val="dk1"/>
              </a:buClr>
              <a:buSzPct val="109090"/>
              <a:buFont typeface="Calibri"/>
              <a:buNone/>
            </a:pPr>
            <a:endParaRPr sz="3300" dirty="0"/>
          </a:p>
          <a:p>
            <a:pPr marL="0" lvl="0" indent="0" algn="l" rtl="0">
              <a:lnSpc>
                <a:spcPct val="90000"/>
              </a:lnSpc>
              <a:spcBef>
                <a:spcPts val="0"/>
              </a:spcBef>
              <a:spcAft>
                <a:spcPts val="0"/>
              </a:spcAft>
              <a:buClr>
                <a:schemeClr val="dk1"/>
              </a:buClr>
              <a:buSzPct val="109090"/>
              <a:buFont typeface="Calibri"/>
              <a:buNone/>
            </a:pPr>
            <a:r>
              <a:rPr lang="en-US" sz="3300" dirty="0"/>
              <a:t>See an example in the image of creating a mood board for the B.A.D. Robot digital story from ISL Surrey:</a:t>
            </a:r>
            <a:br>
              <a:rPr lang="en-US" sz="3300" dirty="0"/>
            </a:br>
            <a:br>
              <a:rPr lang="en-US" sz="3300" dirty="0"/>
            </a:br>
            <a:r>
              <a:rPr lang="en-US" sz="3300" dirty="0">
                <a:hlinkClick r:id="rId3"/>
              </a:rPr>
              <a:t>https://vimeo.com/220581681</a:t>
            </a:r>
            <a:br>
              <a:rPr lang="en-US" sz="3300" dirty="0"/>
            </a:br>
            <a:endParaRPr sz="4100" dirty="0"/>
          </a:p>
        </p:txBody>
      </p:sp>
      <p:sp>
        <p:nvSpPr>
          <p:cNvPr id="348" name="Google Shape;348;p12"/>
          <p:cNvSpPr txBox="1">
            <a:spLocks noGrp="1"/>
          </p:cNvSpPr>
          <p:nvPr>
            <p:ph type="ftr" idx="11"/>
          </p:nvPr>
        </p:nvSpPr>
        <p:spPr>
          <a:xfrm>
            <a:off x="5253948" y="6518006"/>
            <a:ext cx="1684104" cy="314067"/>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000" b="0" i="0" u="none" strike="noStrike" kern="0" cap="none" spc="0" normalizeH="0" baseline="0" noProof="0">
                <a:ln>
                  <a:noFill/>
                </a:ln>
                <a:solidFill>
                  <a:srgbClr val="898989"/>
                </a:solidFill>
                <a:effectLst/>
                <a:uLnTx/>
                <a:uFillTx/>
                <a:latin typeface="Calibri"/>
                <a:ea typeface="Calibri"/>
                <a:cs typeface="Calibri"/>
                <a:sym typeface="Calibri"/>
              </a:rPr>
              <a:t>@CriticalConnections_2023.</a:t>
            </a: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349" name="Google Shape;349;p12"/>
          <p:cNvPicPr preferRelativeResize="0"/>
          <p:nvPr/>
        </p:nvPicPr>
        <p:blipFill rotWithShape="1">
          <a:blip r:embed="rId4">
            <a:alphaModFix/>
          </a:blip>
          <a:srcRect/>
          <a:stretch/>
        </p:blipFill>
        <p:spPr>
          <a:xfrm>
            <a:off x="119336" y="6580415"/>
            <a:ext cx="937418" cy="277585"/>
          </a:xfrm>
          <a:prstGeom prst="rect">
            <a:avLst/>
          </a:prstGeom>
          <a:noFill/>
          <a:ln>
            <a:noFill/>
          </a:ln>
        </p:spPr>
      </p:pic>
      <p:pic>
        <p:nvPicPr>
          <p:cNvPr id="350" name="Google Shape;350;p12"/>
          <p:cNvPicPr preferRelativeResize="0"/>
          <p:nvPr/>
        </p:nvPicPr>
        <p:blipFill>
          <a:blip r:embed="rId5">
            <a:alphaModFix/>
          </a:blip>
          <a:stretch>
            <a:fillRect/>
          </a:stretch>
        </p:blipFill>
        <p:spPr>
          <a:xfrm>
            <a:off x="5827552" y="1671481"/>
            <a:ext cx="5752052" cy="4502816"/>
          </a:xfrm>
          <a:prstGeom prst="rect">
            <a:avLst/>
          </a:prstGeom>
          <a:noFill/>
          <a:ln>
            <a:noFill/>
          </a:ln>
        </p:spPr>
      </p:pic>
    </p:spTree>
    <p:extLst>
      <p:ext uri="{BB962C8B-B14F-4D97-AF65-F5344CB8AC3E}">
        <p14:creationId xmlns:p14="http://schemas.microsoft.com/office/powerpoint/2010/main" val="2677795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2"/>
          <p:cNvSpPr txBox="1"/>
          <p:nvPr/>
        </p:nvSpPr>
        <p:spPr>
          <a:xfrm>
            <a:off x="687897" y="377505"/>
            <a:ext cx="10754686" cy="85798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998146"/>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Calibri"/>
              </a:rPr>
              <a:t>Pre-Production: Mood boards and character back stories</a:t>
            </a:r>
            <a:endParaRPr kumimoji="0" sz="1400" b="0" i="0" u="none" strike="noStrike" kern="0" cap="none" spc="0" normalizeH="0" baseline="0" noProof="0" dirty="0">
              <a:ln>
                <a:noFill/>
              </a:ln>
              <a:solidFill>
                <a:srgbClr val="000000"/>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Arial"/>
            </a:endParaRPr>
          </a:p>
        </p:txBody>
      </p:sp>
      <p:sp>
        <p:nvSpPr>
          <p:cNvPr id="346" name="Google Shape;346;p12"/>
          <p:cNvSpPr txBox="1">
            <a:spLocks noGrp="1"/>
          </p:cNvSpPr>
          <p:nvPr>
            <p:ph type="title"/>
          </p:nvPr>
        </p:nvSpPr>
        <p:spPr>
          <a:xfrm>
            <a:off x="343948" y="1316125"/>
            <a:ext cx="6375635" cy="4975618"/>
          </a:xfrm>
          <a:prstGeom prst="rect">
            <a:avLst/>
          </a:prstGeom>
          <a:noFill/>
          <a:ln>
            <a:noFill/>
          </a:ln>
        </p:spPr>
        <p:txBody>
          <a:bodyPr spcFirstLastPara="1" wrap="square" lIns="91425" tIns="45700" rIns="91425" bIns="45700" anchor="ctr" anchorCtr="0">
            <a:normAutofit fontScale="90000"/>
          </a:bodyPr>
          <a:lstStyle/>
          <a:p>
            <a:pPr marL="457200" lvl="0" indent="-342900">
              <a:lnSpc>
                <a:spcPct val="100000"/>
              </a:lnSpc>
              <a:defRPr/>
            </a:pPr>
            <a:br>
              <a:rPr kumimoji="0" lang="en-GB" sz="1400" b="0" i="0" u="none" strike="noStrike" kern="0" cap="none" spc="0" normalizeH="0" baseline="0" noProof="0" dirty="0">
                <a:ln>
                  <a:noFill/>
                </a:ln>
                <a:solidFill>
                  <a:srgbClr val="000000"/>
                </a:solidFill>
                <a:effectLst/>
                <a:uLnTx/>
                <a:uFillTx/>
                <a:latin typeface="Merriweather"/>
                <a:ea typeface="Merriweather"/>
                <a:cs typeface="Merriweather"/>
                <a:sym typeface="Merriweather"/>
              </a:rPr>
            </a:br>
            <a:r>
              <a:rPr lang="en-GB" sz="2000" dirty="0"/>
              <a:t>The Art teacher viewed improvisation as a large source of creative power and strongly believed in an open classroom structure, so he filled the classroom space with robotic materials, electronic junk and old computer parts. The young people were experimenting with objects and building their digital story out of junk and old computer parts, creating mood boards, taking photographs, and learning skills of stop-motion animation that require collaboration and team work. </a:t>
            </a:r>
            <a:br>
              <a:rPr lang="en-GB" sz="2000" dirty="0"/>
            </a:br>
            <a:br>
              <a:rPr lang="en-GB" sz="2000" dirty="0"/>
            </a:br>
            <a:r>
              <a:rPr lang="en-GB" sz="2000" dirty="0"/>
              <a:t>Writing a back story for their robot character (name, voice, experiences, age, story) was a key decision point in the making of the digital story and led to experimentation with voices in Hungarian, Portuguese and English (p. 210).</a:t>
            </a:r>
            <a:br>
              <a:rPr lang="en-GB" sz="2000" dirty="0"/>
            </a:br>
            <a:br>
              <a:rPr lang="en-GB" sz="2000" dirty="0"/>
            </a:br>
            <a:br>
              <a:rPr lang="en-GB" sz="2000" dirty="0"/>
            </a:br>
            <a:r>
              <a:rPr lang="en-GB" sz="1300" dirty="0">
                <a:latin typeface="Calibri" panose="020F0502020204030204" pitchFamily="34" charset="0"/>
                <a:ea typeface="Calibri" panose="020F0502020204030204" pitchFamily="34" charset="0"/>
                <a:cs typeface="Calibri" panose="020F0502020204030204" pitchFamily="34" charset="0"/>
              </a:rPr>
              <a:t>Macleroy, V. (2019) </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Object narratives, imaginings and multilingual communities: Young people’s digital stories in the making. In A.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Moutsios-Rentzos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Giannakoulopoulos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and M.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Meimaris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(Eds) </a:t>
            </a:r>
            <a:r>
              <a:rPr lang="en-US" sz="13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Proceedings of the International Digital Storytelling Conference Current Trends in Digital Storytelling: Research &amp; Practices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Zakynthos: UNESCO Club of Zakynthos </a:t>
            </a:r>
            <a:br>
              <a:rPr lang="en-GB" sz="1300" dirty="0">
                <a:latin typeface="Calibri" panose="020F0502020204030204" pitchFamily="34" charset="0"/>
                <a:ea typeface="Calibri" panose="020F0502020204030204" pitchFamily="34" charset="0"/>
                <a:cs typeface="Calibri" panose="020F0502020204030204" pitchFamily="34" charset="0"/>
              </a:rPr>
            </a:br>
            <a:endParaRPr sz="1300" dirty="0">
              <a:latin typeface="Calibri" panose="020F0502020204030204" pitchFamily="34" charset="0"/>
              <a:ea typeface="Calibri" panose="020F0502020204030204" pitchFamily="34" charset="0"/>
              <a:cs typeface="Calibri" panose="020F0502020204030204" pitchFamily="34" charset="0"/>
            </a:endParaRPr>
          </a:p>
        </p:txBody>
      </p:sp>
      <p:sp>
        <p:nvSpPr>
          <p:cNvPr id="348" name="Google Shape;348;p12"/>
          <p:cNvSpPr txBox="1">
            <a:spLocks noGrp="1"/>
          </p:cNvSpPr>
          <p:nvPr>
            <p:ph type="ftr" idx="11"/>
          </p:nvPr>
        </p:nvSpPr>
        <p:spPr>
          <a:xfrm>
            <a:off x="5253948" y="6518006"/>
            <a:ext cx="1684104" cy="314067"/>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000" b="0" i="0" u="none" strike="noStrike" kern="0" cap="none" spc="0" normalizeH="0" baseline="0" noProof="0">
                <a:ln>
                  <a:noFill/>
                </a:ln>
                <a:solidFill>
                  <a:srgbClr val="898989"/>
                </a:solidFill>
                <a:effectLst/>
                <a:uLnTx/>
                <a:uFillTx/>
                <a:latin typeface="Calibri"/>
                <a:ea typeface="Calibri"/>
                <a:cs typeface="Calibri"/>
                <a:sym typeface="Calibri"/>
              </a:rPr>
              <a:t>@CriticalConnections_2023.</a:t>
            </a: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349" name="Google Shape;349;p12"/>
          <p:cNvPicPr preferRelativeResize="0"/>
          <p:nvPr/>
        </p:nvPicPr>
        <p:blipFill rotWithShape="1">
          <a:blip r:embed="rId3">
            <a:alphaModFix/>
          </a:blip>
          <a:srcRect/>
          <a:stretch/>
        </p:blipFill>
        <p:spPr>
          <a:xfrm>
            <a:off x="119336" y="6580415"/>
            <a:ext cx="937418" cy="277585"/>
          </a:xfrm>
          <a:prstGeom prst="rect">
            <a:avLst/>
          </a:prstGeom>
          <a:noFill/>
          <a:ln>
            <a:noFill/>
          </a:ln>
        </p:spPr>
      </p:pic>
      <p:pic>
        <p:nvPicPr>
          <p:cNvPr id="2" name="Shape 127">
            <a:extLst>
              <a:ext uri="{FF2B5EF4-FFF2-40B4-BE49-F238E27FC236}">
                <a16:creationId xmlns:a16="http://schemas.microsoft.com/office/drawing/2014/main" id="{A5FBE4AF-49AF-52D5-47B2-F070033167A8}"/>
              </a:ext>
            </a:extLst>
          </p:cNvPr>
          <p:cNvPicPr preferRelativeResize="0"/>
          <p:nvPr/>
        </p:nvPicPr>
        <p:blipFill>
          <a:blip r:embed="rId4">
            <a:alphaModFix/>
          </a:blip>
          <a:stretch>
            <a:fillRect/>
          </a:stretch>
        </p:blipFill>
        <p:spPr>
          <a:xfrm rot="-5400000">
            <a:off x="8283448" y="3628918"/>
            <a:ext cx="2437001" cy="3266151"/>
          </a:xfrm>
          <a:prstGeom prst="rect">
            <a:avLst/>
          </a:prstGeom>
          <a:noFill/>
          <a:ln>
            <a:noFill/>
          </a:ln>
        </p:spPr>
      </p:pic>
      <p:pic>
        <p:nvPicPr>
          <p:cNvPr id="5" name="Shape 89">
            <a:extLst>
              <a:ext uri="{FF2B5EF4-FFF2-40B4-BE49-F238E27FC236}">
                <a16:creationId xmlns:a16="http://schemas.microsoft.com/office/drawing/2014/main" id="{485239D4-1C59-4193-46E5-FAAD2024DE95}"/>
              </a:ext>
            </a:extLst>
          </p:cNvPr>
          <p:cNvPicPr preferRelativeResize="0"/>
          <p:nvPr/>
        </p:nvPicPr>
        <p:blipFill>
          <a:blip r:embed="rId5">
            <a:alphaModFix/>
          </a:blip>
          <a:stretch>
            <a:fillRect/>
          </a:stretch>
        </p:blipFill>
        <p:spPr>
          <a:xfrm>
            <a:off x="7793372" y="1316124"/>
            <a:ext cx="3341651" cy="2341475"/>
          </a:xfrm>
          <a:prstGeom prst="rect">
            <a:avLst/>
          </a:prstGeom>
          <a:noFill/>
          <a:ln>
            <a:noFill/>
          </a:ln>
        </p:spPr>
      </p:pic>
    </p:spTree>
    <p:extLst>
      <p:ext uri="{BB962C8B-B14F-4D97-AF65-F5344CB8AC3E}">
        <p14:creationId xmlns:p14="http://schemas.microsoft.com/office/powerpoint/2010/main" val="3711537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2"/>
          <p:cNvSpPr txBox="1"/>
          <p:nvPr/>
        </p:nvSpPr>
        <p:spPr>
          <a:xfrm>
            <a:off x="687897" y="377505"/>
            <a:ext cx="10754686" cy="85798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998146"/>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Calibri"/>
              </a:rPr>
              <a:t>Pre-Production: </a:t>
            </a:r>
            <a:r>
              <a:rPr lang="en-US" sz="3600" dirty="0">
                <a:solidFill>
                  <a:srgbClr val="998146"/>
                </a:solidFill>
                <a:latin typeface="Calibri Light" panose="020F0302020204030204" pitchFamily="34" charset="0"/>
                <a:ea typeface="Calibri Light" panose="020F0302020204030204" pitchFamily="34" charset="0"/>
                <a:cs typeface="Calibri Light" panose="020F0302020204030204" pitchFamily="34" charset="0"/>
                <a:sym typeface="Calibri"/>
              </a:rPr>
              <a:t>Creating c</a:t>
            </a:r>
            <a:r>
              <a:rPr kumimoji="0" lang="en-US" sz="3600" b="0" i="0" u="none" strike="noStrike" kern="0" cap="none" spc="0" normalizeH="0" baseline="0" noProof="0" dirty="0" err="1">
                <a:ln>
                  <a:noFill/>
                </a:ln>
                <a:solidFill>
                  <a:srgbClr val="998146"/>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Calibri"/>
              </a:rPr>
              <a:t>haracter</a:t>
            </a:r>
            <a:r>
              <a:rPr kumimoji="0" lang="en-US" sz="3600" b="0" i="0" u="none" strike="noStrike" kern="0" cap="none" spc="0" normalizeH="0" baseline="0" noProof="0" dirty="0">
                <a:ln>
                  <a:noFill/>
                </a:ln>
                <a:solidFill>
                  <a:srgbClr val="998146"/>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Calibri"/>
              </a:rPr>
              <a:t> back stories</a:t>
            </a:r>
            <a:endParaRPr kumimoji="0" sz="1400" b="0" i="0" u="none" strike="noStrike" kern="0" cap="none" spc="0" normalizeH="0" baseline="0" noProof="0" dirty="0">
              <a:ln>
                <a:noFill/>
              </a:ln>
              <a:solidFill>
                <a:srgbClr val="000000"/>
              </a:solidFill>
              <a:effectLst/>
              <a:uLnTx/>
              <a:uFillTx/>
              <a:latin typeface="Calibri Light" panose="020F0302020204030204" pitchFamily="34" charset="0"/>
              <a:ea typeface="Calibri Light" panose="020F0302020204030204" pitchFamily="34" charset="0"/>
              <a:cs typeface="Calibri Light" panose="020F0302020204030204" pitchFamily="34" charset="0"/>
              <a:sym typeface="Arial"/>
            </a:endParaRPr>
          </a:p>
        </p:txBody>
      </p:sp>
      <p:sp>
        <p:nvSpPr>
          <p:cNvPr id="346" name="Google Shape;346;p12"/>
          <p:cNvSpPr txBox="1">
            <a:spLocks noGrp="1"/>
          </p:cNvSpPr>
          <p:nvPr>
            <p:ph type="title"/>
          </p:nvPr>
        </p:nvSpPr>
        <p:spPr>
          <a:xfrm>
            <a:off x="327171" y="1235493"/>
            <a:ext cx="6895750" cy="5056249"/>
          </a:xfrm>
          <a:prstGeom prst="rect">
            <a:avLst/>
          </a:prstGeom>
          <a:noFill/>
          <a:ln>
            <a:noFill/>
          </a:ln>
        </p:spPr>
        <p:txBody>
          <a:bodyPr spcFirstLastPara="1" wrap="square" lIns="91425" tIns="45700" rIns="91425" bIns="45700" anchor="ctr" anchorCtr="0">
            <a:normAutofit fontScale="90000"/>
          </a:bodyPr>
          <a:lstStyle/>
          <a:p>
            <a:pPr marL="457200" lvl="0" indent="-342900">
              <a:lnSpc>
                <a:spcPct val="100000"/>
              </a:lnSpc>
              <a:defRPr/>
            </a:pPr>
            <a:r>
              <a:rPr lang="en-GB" sz="2000" dirty="0">
                <a:latin typeface="Calibri" panose="020F0502020204030204" pitchFamily="34" charset="0"/>
                <a:ea typeface="Calibri" panose="020F0502020204030204" pitchFamily="34" charset="0"/>
                <a:cs typeface="Calibri" panose="020F0502020204030204" pitchFamily="34" charset="0"/>
              </a:rPr>
              <a:t>      The young people were working across 3 languages and had the challenge of creating a trilingual script. They worked together across their languages to create the trilingual script and bring it to life using different accents and voices. The Art teacher reflected on the moment the students started to animate their characters and experiment with voice that there was a ‘wind of energy and fun’. </a:t>
            </a:r>
            <a:b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Merriweather"/>
              </a:rPr>
            </a:br>
            <a:br>
              <a:rPr lang="en-GB" sz="2000" dirty="0">
                <a:latin typeface="Calibri" panose="020F0502020204030204" pitchFamily="34" charset="0"/>
                <a:ea typeface="Calibri" panose="020F0502020204030204" pitchFamily="34" charset="0"/>
                <a:cs typeface="Calibri" panose="020F0502020204030204" pitchFamily="34" charset="0"/>
              </a:rPr>
            </a:br>
            <a:r>
              <a:rPr lang="en-GB" sz="2000" dirty="0">
                <a:latin typeface="Calibri" panose="020F0502020204030204" pitchFamily="34" charset="0"/>
                <a:ea typeface="Calibri" panose="020F0502020204030204" pitchFamily="34" charset="0"/>
                <a:cs typeface="Calibri" panose="020F0502020204030204" pitchFamily="34" charset="0"/>
              </a:rPr>
              <a:t>The students had to create their robots, their voices and stories, but also go outside to find locations for their digital story (Macleroy, 2019: p. 210)</a:t>
            </a:r>
            <a:br>
              <a:rPr lang="en-GB" sz="2000" dirty="0">
                <a:latin typeface="Calibri" panose="020F0502020204030204" pitchFamily="34" charset="0"/>
                <a:ea typeface="Calibri" panose="020F0502020204030204" pitchFamily="34" charset="0"/>
                <a:cs typeface="Calibri" panose="020F0502020204030204" pitchFamily="34" charset="0"/>
              </a:rPr>
            </a:br>
            <a:br>
              <a:rPr lang="en-GB" sz="2000" dirty="0">
                <a:latin typeface="Calibri" panose="020F0502020204030204" pitchFamily="34" charset="0"/>
                <a:ea typeface="Calibri" panose="020F0502020204030204" pitchFamily="34" charset="0"/>
                <a:cs typeface="Calibri" panose="020F0502020204030204" pitchFamily="34" charset="0"/>
              </a:rPr>
            </a:br>
            <a:br>
              <a:rPr lang="en-GB" sz="2000" dirty="0">
                <a:latin typeface="Calibri" panose="020F0502020204030204" pitchFamily="34" charset="0"/>
                <a:ea typeface="Calibri" panose="020F0502020204030204" pitchFamily="34" charset="0"/>
                <a:cs typeface="Calibri" panose="020F0502020204030204" pitchFamily="34" charset="0"/>
              </a:rPr>
            </a:br>
            <a:r>
              <a:rPr lang="en-GB" sz="2000" dirty="0">
                <a:latin typeface="Calibri" panose="020F0502020204030204" pitchFamily="34" charset="0"/>
                <a:ea typeface="Calibri" panose="020F0502020204030204" pitchFamily="34" charset="0"/>
                <a:cs typeface="Calibri" panose="020F0502020204030204" pitchFamily="34" charset="0"/>
              </a:rPr>
              <a:t>1. Create a back story for the characters in your digital story.</a:t>
            </a:r>
            <a:br>
              <a:rPr lang="en-GB" sz="2000" dirty="0">
                <a:latin typeface="Calibri" panose="020F0502020204030204" pitchFamily="34" charset="0"/>
                <a:ea typeface="Calibri" panose="020F0502020204030204" pitchFamily="34" charset="0"/>
                <a:cs typeface="Calibri" panose="020F0502020204030204" pitchFamily="34" charset="0"/>
              </a:rPr>
            </a:br>
            <a:br>
              <a:rPr lang="en-GB" sz="2000" dirty="0">
                <a:latin typeface="Calibri" panose="020F0502020204030204" pitchFamily="34" charset="0"/>
                <a:ea typeface="Calibri" panose="020F0502020204030204" pitchFamily="34" charset="0"/>
                <a:cs typeface="Calibri" panose="020F0502020204030204" pitchFamily="34" charset="0"/>
              </a:rPr>
            </a:br>
            <a:r>
              <a:rPr lang="en-GB" sz="2000" dirty="0">
                <a:latin typeface="Calibri" panose="020F0502020204030204" pitchFamily="34" charset="0"/>
                <a:ea typeface="Calibri" panose="020F0502020204030204" pitchFamily="34" charset="0"/>
                <a:cs typeface="Calibri" panose="020F0502020204030204" pitchFamily="34" charset="0"/>
              </a:rPr>
              <a:t>2. Seek out different locations or create film sets for your digital story. </a:t>
            </a:r>
            <a:br>
              <a:rPr lang="en-GB" sz="2000" dirty="0">
                <a:latin typeface="Calibri" panose="020F0502020204030204" pitchFamily="34" charset="0"/>
                <a:ea typeface="Calibri" panose="020F0502020204030204" pitchFamily="34" charset="0"/>
                <a:cs typeface="Calibri" panose="020F0502020204030204" pitchFamily="34" charset="0"/>
              </a:rPr>
            </a:br>
            <a:br>
              <a:rPr lang="en-GB" sz="2000" dirty="0"/>
            </a:br>
            <a:br>
              <a:rPr lang="en-GB" sz="1300" dirty="0">
                <a:latin typeface="Calibri" panose="020F0502020204030204" pitchFamily="34" charset="0"/>
                <a:ea typeface="Calibri" panose="020F0502020204030204" pitchFamily="34" charset="0"/>
                <a:cs typeface="Calibri" panose="020F0502020204030204" pitchFamily="34" charset="0"/>
              </a:rPr>
            </a:br>
            <a:endParaRPr sz="1300" dirty="0">
              <a:latin typeface="Calibri" panose="020F0502020204030204" pitchFamily="34" charset="0"/>
              <a:ea typeface="Calibri" panose="020F0502020204030204" pitchFamily="34" charset="0"/>
              <a:cs typeface="Calibri" panose="020F0502020204030204" pitchFamily="34" charset="0"/>
            </a:endParaRPr>
          </a:p>
        </p:txBody>
      </p:sp>
      <p:sp>
        <p:nvSpPr>
          <p:cNvPr id="348" name="Google Shape;348;p12"/>
          <p:cNvSpPr txBox="1">
            <a:spLocks noGrp="1"/>
          </p:cNvSpPr>
          <p:nvPr>
            <p:ph type="ftr" idx="11"/>
          </p:nvPr>
        </p:nvSpPr>
        <p:spPr>
          <a:xfrm>
            <a:off x="5253948" y="6518006"/>
            <a:ext cx="1684104" cy="314067"/>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000" b="0" i="0" u="none" strike="noStrike" kern="0" cap="none" spc="0" normalizeH="0" baseline="0" noProof="0">
                <a:ln>
                  <a:noFill/>
                </a:ln>
                <a:solidFill>
                  <a:srgbClr val="898989"/>
                </a:solidFill>
                <a:effectLst/>
                <a:uLnTx/>
                <a:uFillTx/>
                <a:latin typeface="Calibri"/>
                <a:ea typeface="Calibri"/>
                <a:cs typeface="Calibri"/>
                <a:sym typeface="Calibri"/>
              </a:rPr>
              <a:t>@CriticalConnections_2023.</a:t>
            </a: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349" name="Google Shape;349;p12"/>
          <p:cNvPicPr preferRelativeResize="0"/>
          <p:nvPr/>
        </p:nvPicPr>
        <p:blipFill rotWithShape="1">
          <a:blip r:embed="rId3">
            <a:alphaModFix/>
          </a:blip>
          <a:srcRect/>
          <a:stretch/>
        </p:blipFill>
        <p:spPr>
          <a:xfrm>
            <a:off x="119336" y="6580415"/>
            <a:ext cx="937418" cy="277585"/>
          </a:xfrm>
          <a:prstGeom prst="rect">
            <a:avLst/>
          </a:prstGeom>
          <a:noFill/>
          <a:ln>
            <a:noFill/>
          </a:ln>
        </p:spPr>
      </p:pic>
      <p:pic>
        <p:nvPicPr>
          <p:cNvPr id="2" name="Shape 127">
            <a:extLst>
              <a:ext uri="{FF2B5EF4-FFF2-40B4-BE49-F238E27FC236}">
                <a16:creationId xmlns:a16="http://schemas.microsoft.com/office/drawing/2014/main" id="{A5FBE4AF-49AF-52D5-47B2-F070033167A8}"/>
              </a:ext>
            </a:extLst>
          </p:cNvPr>
          <p:cNvPicPr preferRelativeResize="0"/>
          <p:nvPr/>
        </p:nvPicPr>
        <p:blipFill>
          <a:blip r:embed="rId4">
            <a:alphaModFix/>
          </a:blip>
          <a:stretch>
            <a:fillRect/>
          </a:stretch>
        </p:blipFill>
        <p:spPr>
          <a:xfrm rot="-5400000">
            <a:off x="8283670" y="3666430"/>
            <a:ext cx="2437001" cy="3266151"/>
          </a:xfrm>
          <a:prstGeom prst="rect">
            <a:avLst/>
          </a:prstGeom>
          <a:noFill/>
          <a:ln>
            <a:noFill/>
          </a:ln>
        </p:spPr>
      </p:pic>
      <p:pic>
        <p:nvPicPr>
          <p:cNvPr id="4" name="Picture 3" descr="A wooden hand with a microphone">
            <a:extLst>
              <a:ext uri="{FF2B5EF4-FFF2-40B4-BE49-F238E27FC236}">
                <a16:creationId xmlns:a16="http://schemas.microsoft.com/office/drawing/2014/main" id="{EDCCB1E5-AE9A-8AB4-7F8D-0AFA59F74522}"/>
              </a:ext>
            </a:extLst>
          </p:cNvPr>
          <p:cNvPicPr>
            <a:picLocks noChangeAspect="1"/>
          </p:cNvPicPr>
          <p:nvPr/>
        </p:nvPicPr>
        <p:blipFill>
          <a:blip r:embed="rId5"/>
          <a:stretch>
            <a:fillRect/>
          </a:stretch>
        </p:blipFill>
        <p:spPr>
          <a:xfrm>
            <a:off x="7546716" y="1235493"/>
            <a:ext cx="3910907" cy="2601885"/>
          </a:xfrm>
          <a:prstGeom prst="rect">
            <a:avLst/>
          </a:prstGeom>
        </p:spPr>
      </p:pic>
    </p:spTree>
    <p:extLst>
      <p:ext uri="{BB962C8B-B14F-4D97-AF65-F5344CB8AC3E}">
        <p14:creationId xmlns:p14="http://schemas.microsoft.com/office/powerpoint/2010/main" val="1544997161"/>
      </p:ext>
    </p:extLst>
  </p:cSld>
  <p:clrMapOvr>
    <a:masterClrMapping/>
  </p:clrMapOvr>
</p:sld>
</file>

<file path=ppt/theme/theme1.xml><?xml version="1.0" encoding="utf-8"?>
<a:theme xmlns:a="http://schemas.openxmlformats.org/drawingml/2006/main" name="Office">
  <a:themeElements>
    <a:clrScheme name="Benutzerdefiniert 1">
      <a:dk1>
        <a:srgbClr val="000000"/>
      </a:dk1>
      <a:lt1>
        <a:srgbClr val="FFFFFF"/>
      </a:lt1>
      <a:dk2>
        <a:srgbClr val="FFC09D"/>
      </a:dk2>
      <a:lt2>
        <a:srgbClr val="FBEEC9"/>
      </a:lt2>
      <a:accent1>
        <a:srgbClr val="EFEFEF"/>
      </a:accent1>
      <a:accent2>
        <a:srgbClr val="FC9866"/>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1394</Words>
  <Application>Microsoft Office PowerPoint</Application>
  <PresentationFormat>Widescreen</PresentationFormat>
  <Paragraphs>154</Paragraphs>
  <Slides>20</Slides>
  <Notes>20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20</vt:i4>
      </vt:variant>
    </vt:vector>
  </HeadingPairs>
  <TitlesOfParts>
    <vt:vector size="29" baseType="lpstr">
      <vt:lpstr>Calibri Light</vt:lpstr>
      <vt:lpstr>Open Sans SemiBold</vt:lpstr>
      <vt:lpstr>Open Sans</vt:lpstr>
      <vt:lpstr>Merriweather</vt:lpstr>
      <vt:lpstr>Calibri</vt:lpstr>
      <vt:lpstr>Arial</vt:lpstr>
      <vt:lpstr>Times</vt:lpstr>
      <vt:lpstr>Office</vt:lpstr>
      <vt:lpstr>Office Theme</vt:lpstr>
      <vt:lpstr>  Critical Connections:  Multilingual Digital Storytelling Project</vt:lpstr>
      <vt:lpstr>PowerPoint Presentation</vt:lpstr>
      <vt:lpstr>PowerPoint Presentation</vt:lpstr>
      <vt:lpstr>PowerPoint Presentation</vt:lpstr>
      <vt:lpstr>What can you hear?</vt:lpstr>
      <vt:lpstr>    What is the difference in these two shots? </vt:lpstr>
      <vt:lpstr>     Where is the camera?</vt:lpstr>
      <vt:lpstr>What will happen next?</vt:lpstr>
      <vt:lpstr>     Whose point-of-view/perspectives are we seeing?</vt:lpstr>
      <vt:lpstr>What can you see?</vt:lpstr>
      <vt:lpstr>PowerPoint Presentation</vt:lpstr>
      <vt:lpstr>Warm-up activity - name your object  Walk in the space - share the space  Position your object – explore others’ objects  Find out facts – short interviews  Talk about objects – use two or more languages </vt:lpstr>
      <vt:lpstr>Take a still image of your partner with their object but exclude their face.  Take a still image of your partner being proud of their object.  Take a still image of your partner as if they want to communicate something important about their object.  Take a still image of your partner protecting their object. </vt:lpstr>
      <vt:lpstr>   Repeat the activity ‘talking about objects’ (in two or more languages) and this time film your partner.    Playback the recording and check for visual and sound quality   </vt:lpstr>
      <vt:lpstr> Use a template to complete a storyboard with a sequence of short scenes based on at least one of your objects:  Share ideas about the theme of ‘Care, Community and Hope’ and how you can represent the main message. Discuss the overall narrative sequence of 6 - 8 frames. Decide on the potential setting for each frame. Develop a short script for each frame in a language other than English. Decide on camera shots and angles.  Create your storyboard in pairs, small groups or individually.  </vt:lpstr>
      <vt:lpstr>PowerPoint Presentation</vt:lpstr>
      <vt:lpstr>PowerPoint Presentation</vt:lpstr>
      <vt:lpstr>Create a mood board to share the visual style of your film.  See an example in the image of creating a mood board for the B.A.D. Robot digital story from ISL Surrey:  https://vimeo.com/220581681 </vt:lpstr>
      <vt:lpstr> The Art teacher viewed improvisation as a large source of creative power and strongly believed in an open classroom structure, so he filled the classroom space with robotic materials, electronic junk and old computer parts. The young people were experimenting with objects and building their digital story out of junk and old computer parts, creating mood boards, taking photographs, and learning skills of stop-motion animation that require collaboration and team work.   Writing a back story for their robot character (name, voice, experiences, age, story) was a key decision point in the making of the digital story and led to experimentation with voices in Hungarian, Portuguese and English (p. 210).   Macleroy, V. (2019) Object narratives, imaginings and multilingual communities: Young people’s digital stories in the making. In A. Moutsios-Rentzos, A. Giannakoulopoulos and M. Meimaris (Eds) Proceedings of the International Digital Storytelling Conference Current Trends in Digital Storytelling: Research &amp; Practices. Zakynthos: UNESCO Club of Zakynthos  </vt:lpstr>
      <vt:lpstr>      The young people were working across 3 languages and had the challenge of creating a trilingual script. They worked together across their languages to create the trilingual script and bring it to life using different accents and voices. The Art teacher reflected on the moment the students started to animate their characters and experiment with voice that there was a ‘wind of energy and fun’.   The students had to create their robots, their voices and stories, but also go outside to find locations for their digital story (Macleroy, 2019: p. 210)   1. Create a back story for the characters in your digital story.  2. Seek out different locations or create film sets for your digital story.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Connections:  Multilingual Digital Storytelling Project</dc:title>
  <dc:creator>Judith Rifeser</dc:creator>
  <cp:lastModifiedBy>Vicky Macleroy</cp:lastModifiedBy>
  <cp:revision>6</cp:revision>
  <dcterms:created xsi:type="dcterms:W3CDTF">2020-11-04T12:05:12Z</dcterms:created>
  <dcterms:modified xsi:type="dcterms:W3CDTF">2023-11-06T13:03:28Z</dcterms:modified>
</cp:coreProperties>
</file>