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73" r:id="rId10"/>
    <p:sldId id="264" r:id="rId11"/>
    <p:sldId id="265" r:id="rId12"/>
    <p:sldId id="270" r:id="rId13"/>
    <p:sldId id="267" r:id="rId14"/>
    <p:sldId id="271" r:id="rId15"/>
    <p:sldId id="272"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BUvmUYnGCrtCWib983NmuULJv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96" d="100"/>
          <a:sy n="96" d="100"/>
        </p:scale>
        <p:origin x="149"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74383487a3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274383487a3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74383487a3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274383487a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74422f830e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g274422f830e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3716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7446ff78f6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27446ff78f6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61102cd9b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g261102cd9b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efa50d5d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25efa50d5d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497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efa50d5d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25efa50d5d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efa50d5d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25efa50d5d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880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efa50d5d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25efa50d5d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476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5"/>
        <p:cNvGrpSpPr/>
        <p:nvPr/>
      </p:nvGrpSpPr>
      <p:grpSpPr>
        <a:xfrm>
          <a:off x="0" y="0"/>
          <a:ext cx="0" cy="0"/>
          <a:chOff x="0" y="0"/>
          <a:chExt cx="0" cy="0"/>
        </a:xfrm>
      </p:grpSpPr>
      <p:sp>
        <p:nvSpPr>
          <p:cNvPr id="16" name="Google Shape;1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20"/>
        <p:cNvGrpSpPr/>
        <p:nvPr/>
      </p:nvGrpSpPr>
      <p:grpSpPr>
        <a:xfrm>
          <a:off x="0" y="0"/>
          <a:ext cx="0" cy="0"/>
          <a:chOff x="0" y="0"/>
          <a:chExt cx="0" cy="0"/>
        </a:xfrm>
      </p:grpSpPr>
      <p:sp>
        <p:nvSpPr>
          <p:cNvPr id="21" name="Google Shape;2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4"/>
        <p:cNvGrpSpPr/>
        <p:nvPr/>
      </p:nvGrpSpPr>
      <p:grpSpPr>
        <a:xfrm>
          <a:off x="0" y="0"/>
          <a:ext cx="0" cy="0"/>
          <a:chOff x="0" y="0"/>
          <a:chExt cx="0" cy="0"/>
        </a:xfrm>
      </p:grpSpPr>
      <p:sp>
        <p:nvSpPr>
          <p:cNvPr id="25" name="Google Shape;25;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 name="Google Shape;2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0"/>
        <p:cNvGrpSpPr/>
        <p:nvPr/>
      </p:nvGrpSpPr>
      <p:grpSpPr>
        <a:xfrm>
          <a:off x="0" y="0"/>
          <a:ext cx="0" cy="0"/>
          <a:chOff x="0" y="0"/>
          <a:chExt cx="0" cy="0"/>
        </a:xfrm>
      </p:grpSpPr>
      <p:sp>
        <p:nvSpPr>
          <p:cNvPr id="31" name="Google Shape;3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2"/>
        <p:cNvGrpSpPr/>
        <p:nvPr/>
      </p:nvGrpSpPr>
      <p:grpSpPr>
        <a:xfrm>
          <a:off x="0" y="0"/>
          <a:ext cx="0" cy="0"/>
          <a:chOff x="0" y="0"/>
          <a:chExt cx="0" cy="0"/>
        </a:xfrm>
      </p:grpSpPr>
      <p:sp>
        <p:nvSpPr>
          <p:cNvPr id="43" name="Google Shape;4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bensound.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play.google.com/store/apps/details?id=com.wevideo.mobile.android&amp;hl=en_GB"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eur01.safelinks.protection.outlook.com/?url=https%3A%2F%2Fyoutu.be%2FedKDxJ7C8HE&amp;data=01%7C01%7Cv.macleroy%40gold.ac.uk%7C5d34f700da674de0f7d608d79ad343b4%7C0d431f3f20c1461c958a46b29d4e021b%7C0&amp;sdata=luT9wrFcVUHKCMrYXALZYaCAg4SbxHLYUTPdN17A8g4%3D&amp;reserved=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diposit.ub.edu/dspace/bitstream/2445/128428/1/subtitling%20and%20captioning.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hyperlink" Target="https://vimeo.com/18914190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hyperlink" Target="https://www.youtube.com/watch?v=UmGyi_TDaR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9" name="Google Shape;89;p1"/>
          <p:cNvPicPr preferRelativeResize="0"/>
          <p:nvPr/>
        </p:nvPicPr>
        <p:blipFill rotWithShape="1">
          <a:blip r:embed="rId3">
            <a:alphaModFix/>
          </a:blip>
          <a:srcRect/>
          <a:stretch/>
        </p:blipFill>
        <p:spPr>
          <a:xfrm>
            <a:off x="3523488" y="10"/>
            <a:ext cx="8668512" cy="6857990"/>
          </a:xfrm>
          <a:prstGeom prst="rect">
            <a:avLst/>
          </a:prstGeom>
          <a:noFill/>
          <a:ln>
            <a:noFill/>
          </a:ln>
        </p:spPr>
      </p:pic>
      <p:sp>
        <p:nvSpPr>
          <p:cNvPr id="90" name="Google Shape;90;p1"/>
          <p:cNvSpPr/>
          <p:nvPr/>
        </p:nvSpPr>
        <p:spPr>
          <a:xfrm>
            <a:off x="3" y="0"/>
            <a:ext cx="9339206" cy="6858000"/>
          </a:xfrm>
          <a:prstGeom prst="rect">
            <a:avLst/>
          </a:prstGeom>
          <a:gradFill>
            <a:gsLst>
              <a:gs pos="0">
                <a:srgbClr val="000000">
                  <a:alpha val="0"/>
                </a:srgbClr>
              </a:gs>
              <a:gs pos="33000">
                <a:srgbClr val="000000">
                  <a:alpha val="63921"/>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txBox="1">
            <a:spLocks noGrp="1"/>
          </p:cNvSpPr>
          <p:nvPr>
            <p:ph type="title"/>
          </p:nvPr>
        </p:nvSpPr>
        <p:spPr>
          <a:xfrm>
            <a:off x="473901" y="166876"/>
            <a:ext cx="8668512"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700"/>
              <a:buFont typeface="Calibri"/>
              <a:buNone/>
            </a:pPr>
            <a:br>
              <a:rPr lang="en-GB" sz="3700" dirty="0">
                <a:solidFill>
                  <a:schemeClr val="lt1"/>
                </a:solidFill>
              </a:rPr>
            </a:br>
            <a:br>
              <a:rPr lang="en-GB" sz="3700" dirty="0">
                <a:solidFill>
                  <a:schemeClr val="lt1"/>
                </a:solidFill>
              </a:rPr>
            </a:br>
            <a: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Critical Connections:</a:t>
            </a:r>
            <a:b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b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r>
              <a:rPr lang="en-GB"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Multilingual Digital Storytelling Project</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2" name="Google Shape;92;p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93" name="Google Shape;93;p1"/>
          <p:cNvSpPr/>
          <p:nvPr/>
        </p:nvSpPr>
        <p:spPr>
          <a:xfrm>
            <a:off x="481029" y="4546920"/>
            <a:ext cx="3977640" cy="18288"/>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 name="Google Shape;94;p1"/>
          <p:cNvSpPr txBox="1"/>
          <p:nvPr/>
        </p:nvSpPr>
        <p:spPr>
          <a:xfrm>
            <a:off x="481029" y="3645151"/>
            <a:ext cx="93392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lt1"/>
                </a:solidFill>
                <a:latin typeface="Calibri"/>
                <a:ea typeface="Calibri"/>
                <a:cs typeface="Calibri"/>
                <a:sym typeface="Calibri"/>
              </a:rPr>
              <a:t>Professor Vicky Macleroy, Dr Jim Anderson, Dr Yu-Chiao Chung, Dr Judith Rifeser</a:t>
            </a:r>
            <a:r>
              <a:rPr lang="en-GB" sz="1800" b="0" i="0" u="none" strike="noStrike" cap="none">
                <a:solidFill>
                  <a:schemeClr val="dk1"/>
                </a:solidFill>
                <a:latin typeface="Calibri"/>
                <a:ea typeface="Calibri"/>
                <a:cs typeface="Calibri"/>
                <a:sym typeface="Calibri"/>
              </a:rPr>
              <a:t>r</a:t>
            </a:r>
            <a:endParaRPr/>
          </a:p>
        </p:txBody>
      </p:sp>
      <p:sp>
        <p:nvSpPr>
          <p:cNvPr id="95" name="Google Shape;95;p1"/>
          <p:cNvSpPr txBox="1"/>
          <p:nvPr/>
        </p:nvSpPr>
        <p:spPr>
          <a:xfrm>
            <a:off x="643120" y="4556075"/>
            <a:ext cx="9098400" cy="15699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rPr>
              <a:t>Workshop 6: Post-Production (editing and subtitling)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6" name="Google Shape;96;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@CriticalConnections_2023</a:t>
            </a:r>
            <a:endParaRPr/>
          </a:p>
        </p:txBody>
      </p:sp>
      <p:pic>
        <p:nvPicPr>
          <p:cNvPr id="97" name="Google Shape;97;p1"/>
          <p:cNvPicPr preferRelativeResize="0"/>
          <p:nvPr/>
        </p:nvPicPr>
        <p:blipFill rotWithShape="1">
          <a:blip r:embed="rId4">
            <a:alphaModFix/>
          </a:blip>
          <a:srcRect/>
          <a:stretch/>
        </p:blipFill>
        <p:spPr>
          <a:xfrm>
            <a:off x="1192245" y="413914"/>
            <a:ext cx="1583761" cy="4689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4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p2"/>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3" name="Google Shape;103;p2"/>
          <p:cNvSpPr/>
          <p:nvPr/>
        </p:nvSpPr>
        <p:spPr>
          <a:xfrm>
            <a:off x="1244600" y="662169"/>
            <a:ext cx="10289033" cy="5694181"/>
          </a:xfrm>
          <a:prstGeom prst="rect">
            <a:avLst/>
          </a:pr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4" name="Google Shape;104;p2"/>
          <p:cNvSpPr/>
          <p:nvPr/>
        </p:nvSpPr>
        <p:spPr>
          <a:xfrm>
            <a:off x="1244600" y="662169"/>
            <a:ext cx="10289033" cy="5694181"/>
          </a:xfrm>
          <a:prstGeom prst="rect">
            <a:avLst/>
          </a:prstGeom>
          <a:solidFill>
            <a:schemeClr val="accent6">
              <a:alpha val="29803"/>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5" name="Google Shape;105;p2" descr="A person using a computer&#10;&#10;Description automatically generated"/>
          <p:cNvPicPr preferRelativeResize="0"/>
          <p:nvPr/>
        </p:nvPicPr>
        <p:blipFill rotWithShape="1">
          <a:blip r:embed="rId3">
            <a:alphaModFix/>
          </a:blip>
          <a:srcRect r="-1" b="-1"/>
          <a:stretch/>
        </p:blipFill>
        <p:spPr>
          <a:xfrm>
            <a:off x="838200" y="233807"/>
            <a:ext cx="10468866" cy="5888737"/>
          </a:xfrm>
          <a:prstGeom prst="rect">
            <a:avLst/>
          </a:prstGeom>
          <a:noFill/>
          <a:ln w="28575" cap="flat" cmpd="sng">
            <a:solidFill>
              <a:schemeClr val="lt1"/>
            </a:solidFill>
            <a:prstDash val="solid"/>
            <a:round/>
            <a:headEnd type="none" w="sm" len="sm"/>
            <a:tailEnd type="none" w="sm" len="sm"/>
          </a:ln>
        </p:spPr>
      </p:pic>
      <p:sp>
        <p:nvSpPr>
          <p:cNvPr id="106" name="Google Shape;106;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GB">
                <a:solidFill>
                  <a:schemeClr val="lt1"/>
                </a:solidFill>
                <a:latin typeface="Calibri"/>
                <a:ea typeface="Calibri"/>
                <a:cs typeface="Calibri"/>
                <a:sym typeface="Calibri"/>
              </a:rPr>
              <a:t>@CriticalConnections_2023</a:t>
            </a:r>
            <a:endParaRPr/>
          </a:p>
        </p:txBody>
      </p:sp>
      <p:sp>
        <p:nvSpPr>
          <p:cNvPr id="107" name="Google Shape;107;p2"/>
          <p:cNvSpPr txBox="1"/>
          <p:nvPr/>
        </p:nvSpPr>
        <p:spPr>
          <a:xfrm>
            <a:off x="1244600" y="6085559"/>
            <a:ext cx="609985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Calibri"/>
              <a:buNone/>
            </a:pPr>
            <a:r>
              <a:rPr lang="en-GB" sz="1400">
                <a:solidFill>
                  <a:schemeClr val="dk1"/>
                </a:solidFill>
                <a:latin typeface="Calibri"/>
                <a:ea typeface="Calibri"/>
                <a:cs typeface="Calibri"/>
                <a:sym typeface="Calibri"/>
              </a:rPr>
              <a:t>@Herz-Jesu Institut Mühlbach, Italy.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p:nvPr/>
        </p:nvSpPr>
        <p:spPr>
          <a:xfrm>
            <a:off x="551384" y="404664"/>
            <a:ext cx="77724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Editing Suite</a:t>
            </a:r>
            <a:endParaRPr dirty="0">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Consider for a 3 – 5 minute film:</a:t>
            </a:r>
          </a:p>
          <a:p>
            <a:pPr marL="0" marR="0" lvl="0" indent="0" algn="l" rtl="0">
              <a:spcBef>
                <a:spcPts val="0"/>
              </a:spcBef>
              <a:spcAft>
                <a:spcPts val="0"/>
              </a:spcAft>
              <a:buNone/>
            </a:pP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Scenes to keep</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Scenes to cut</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Shot order - sequence</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Adjust clip length</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Length of film</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Sound: voice(s), voice-over etc.</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Sound: music</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Special effects</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Subtitles</a:t>
            </a:r>
            <a:endParaRPr dirty="0"/>
          </a:p>
          <a:p>
            <a:pPr marL="457200" marR="0" lvl="0" indent="-457200" algn="l" rtl="0">
              <a:spcBef>
                <a:spcPts val="0"/>
              </a:spcBef>
              <a:spcAft>
                <a:spcPts val="0"/>
              </a:spcAft>
              <a:buClr>
                <a:schemeClr val="dk1"/>
              </a:buClr>
              <a:buSzPts val="2400"/>
              <a:buFont typeface="Calibri"/>
              <a:buAutoNum type="alphaLcParenR"/>
            </a:pPr>
            <a:r>
              <a:rPr lang="en-GB" sz="2400" dirty="0">
                <a:solidFill>
                  <a:schemeClr val="dk1"/>
                </a:solidFill>
                <a:latin typeface="Calibri"/>
                <a:ea typeface="Calibri"/>
                <a:cs typeface="Calibri"/>
                <a:sym typeface="Calibri"/>
              </a:rPr>
              <a:t>Titles and credits</a:t>
            </a:r>
            <a:endParaRPr dirty="0"/>
          </a:p>
          <a:p>
            <a:pPr marL="457200" marR="0" lvl="0" indent="-304800" algn="l" rtl="0">
              <a:spcBef>
                <a:spcPts val="0"/>
              </a:spcBef>
              <a:spcAft>
                <a:spcPts val="0"/>
              </a:spcAft>
              <a:buClr>
                <a:srgbClr val="998146"/>
              </a:buClr>
              <a:buSzPts val="2400"/>
              <a:buFont typeface="Calibri"/>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p:txBody>
      </p:sp>
      <p:sp>
        <p:nvSpPr>
          <p:cNvPr id="113" name="Google Shape;113;p3"/>
          <p:cNvSpPr/>
          <p:nvPr/>
        </p:nvSpPr>
        <p:spPr>
          <a:xfrm>
            <a:off x="7536160" y="1952836"/>
            <a:ext cx="4248472" cy="2952328"/>
          </a:xfrm>
          <a:prstGeom prst="roundRect">
            <a:avLst>
              <a:gd name="adj" fmla="val 16667"/>
            </a:avLst>
          </a:prstGeom>
          <a:gradFill>
            <a:gsLst>
              <a:gs pos="0">
                <a:srgbClr val="CCBA9A"/>
              </a:gs>
              <a:gs pos="50000">
                <a:srgbClr val="DED3C1"/>
              </a:gs>
              <a:gs pos="100000">
                <a:srgbClr val="EEE9E1"/>
              </a:gs>
            </a:gsLst>
            <a:lin ang="18900000" scaled="0"/>
          </a:gra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2400"/>
              <a:buFont typeface="Calibri"/>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Ensure that the music you choose does not infringe any copyright laws.</a:t>
            </a:r>
            <a:endParaRPr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Royalty Free Music:</a:t>
            </a:r>
            <a:endParaRPr dirty="0"/>
          </a:p>
          <a:p>
            <a:pPr marL="0" marR="0" lvl="0" indent="0" algn="l" rtl="0">
              <a:spcBef>
                <a:spcPts val="0"/>
              </a:spcBef>
              <a:spcAft>
                <a:spcPts val="0"/>
              </a:spcAft>
              <a:buNone/>
            </a:pPr>
            <a:r>
              <a:rPr lang="en-GB" sz="20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https://www.bensound.com/</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Georgia"/>
              <a:ea typeface="Georgia"/>
              <a:cs typeface="Georgia"/>
              <a:sym typeface="Georgia"/>
            </a:endParaRPr>
          </a:p>
        </p:txBody>
      </p:sp>
      <p:sp>
        <p:nvSpPr>
          <p:cNvPr id="114" name="Google Shape;114;p3"/>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15" name="Google Shape;115;p3"/>
          <p:cNvPicPr preferRelativeResize="0"/>
          <p:nvPr/>
        </p:nvPicPr>
        <p:blipFill rotWithShape="1">
          <a:blip r:embed="rId4">
            <a:alphaModFix/>
          </a:blip>
          <a:srcRect/>
          <a:stretch/>
        </p:blipFill>
        <p:spPr>
          <a:xfrm>
            <a:off x="119336" y="6580415"/>
            <a:ext cx="937418" cy="2775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pic>
        <p:nvPicPr>
          <p:cNvPr id="120" name="Google Shape;120;p4"/>
          <p:cNvPicPr preferRelativeResize="0"/>
          <p:nvPr/>
        </p:nvPicPr>
        <p:blipFill rotWithShape="1">
          <a:blip r:embed="rId3">
            <a:alphaModFix/>
          </a:blip>
          <a:srcRect/>
          <a:stretch/>
        </p:blipFill>
        <p:spPr>
          <a:xfrm>
            <a:off x="20" y="10"/>
            <a:ext cx="12191980" cy="6857990"/>
          </a:xfrm>
          <a:prstGeom prst="rect">
            <a:avLst/>
          </a:prstGeom>
          <a:noFill/>
          <a:ln>
            <a:noFill/>
          </a:ln>
        </p:spPr>
      </p:pic>
      <p:sp>
        <p:nvSpPr>
          <p:cNvPr id="121" name="Google Shape;121;p4"/>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4"/>
          <p:cNvSpPr txBox="1"/>
          <p:nvPr/>
        </p:nvSpPr>
        <p:spPr>
          <a:xfrm>
            <a:off x="523875" y="5317240"/>
            <a:ext cx="11210925" cy="744836"/>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GB" sz="3600" u="sng">
                <a:solidFill>
                  <a:srgbClr val="262626"/>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WeVideo – Android</a:t>
            </a:r>
            <a:r>
              <a:rPr lang="en-GB" sz="3600">
                <a:solidFill>
                  <a:srgbClr val="262626"/>
                </a:solidFill>
                <a:latin typeface="Calibri"/>
                <a:ea typeface="Calibri"/>
                <a:cs typeface="Calibri"/>
                <a:sym typeface="Calibri"/>
              </a:rPr>
              <a:t> (or IMovie for Mac Users)</a:t>
            </a:r>
            <a:endParaRPr/>
          </a:p>
        </p:txBody>
      </p:sp>
      <p:cxnSp>
        <p:nvCxnSpPr>
          <p:cNvPr id="123" name="Google Shape;123;p4"/>
          <p:cNvCxnSpPr/>
          <p:nvPr/>
        </p:nvCxnSpPr>
        <p:spPr>
          <a:xfrm>
            <a:off x="0" y="5241983"/>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cxnSp>
        <p:nvCxnSpPr>
          <p:cNvPr id="124" name="Google Shape;124;p4"/>
          <p:cNvCxnSpPr/>
          <p:nvPr/>
        </p:nvCxnSpPr>
        <p:spPr>
          <a:xfrm>
            <a:off x="0" y="6134852"/>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sp>
        <p:nvSpPr>
          <p:cNvPr id="125" name="Google Shape;1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GB">
                <a:solidFill>
                  <a:srgbClr val="FFFFFF"/>
                </a:solidFill>
                <a:latin typeface="Calibri"/>
                <a:ea typeface="Calibri"/>
                <a:cs typeface="Calibri"/>
                <a:sym typeface="Calibri"/>
              </a:rPr>
              <a:t>@CriticalConnections_2023.</a:t>
            </a:r>
            <a:endParaRPr/>
          </a:p>
        </p:txBody>
      </p:sp>
      <p:pic>
        <p:nvPicPr>
          <p:cNvPr id="126" name="Google Shape;126;p4"/>
          <p:cNvPicPr preferRelativeResize="0"/>
          <p:nvPr/>
        </p:nvPicPr>
        <p:blipFill rotWithShape="1">
          <a:blip r:embed="rId5">
            <a:alphaModFix/>
          </a:blip>
          <a:srcRect/>
          <a:stretch/>
        </p:blipFill>
        <p:spPr>
          <a:xfrm>
            <a:off x="119336" y="6580415"/>
            <a:ext cx="937418" cy="2775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74383487a3_0_4"/>
          <p:cNvSpPr txBox="1"/>
          <p:nvPr/>
        </p:nvSpPr>
        <p:spPr>
          <a:xfrm>
            <a:off x="551375" y="404664"/>
            <a:ext cx="10312367" cy="7697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Using Windows 10 Video Editor</a:t>
            </a:r>
            <a:endParaRPr sz="24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marR="0" lvl="0" indent="0" algn="l" rtl="0">
              <a:spcBef>
                <a:spcPts val="0"/>
              </a:spcBef>
              <a:spcAft>
                <a:spcPts val="0"/>
              </a:spcAft>
              <a:buNone/>
            </a:pPr>
            <a:endParaRPr dirty="0"/>
          </a:p>
          <a:p>
            <a:pPr marL="457200" marR="0" lvl="0" indent="-304800" algn="l" rtl="0">
              <a:spcBef>
                <a:spcPts val="0"/>
              </a:spcBef>
              <a:spcAft>
                <a:spcPts val="0"/>
              </a:spcAft>
              <a:buClr>
                <a:srgbClr val="998146"/>
              </a:buClr>
              <a:buSzPts val="2400"/>
              <a:buFont typeface="Calibri"/>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p:txBody>
      </p:sp>
      <p:sp>
        <p:nvSpPr>
          <p:cNvPr id="132" name="Google Shape;132;g274383487a3_0_4"/>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33" name="Google Shape;133;g274383487a3_0_4"/>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134" name="Google Shape;134;g274383487a3_0_4"/>
          <p:cNvSpPr txBox="1"/>
          <p:nvPr/>
        </p:nvSpPr>
        <p:spPr>
          <a:xfrm>
            <a:off x="461394" y="1090569"/>
            <a:ext cx="10910681" cy="5427556"/>
          </a:xfrm>
          <a:prstGeom prst="rect">
            <a:avLst/>
          </a:prstGeom>
          <a:noFill/>
          <a:ln>
            <a:noFill/>
          </a:ln>
        </p:spPr>
        <p:txBody>
          <a:bodyPr spcFirstLastPara="1" wrap="square" lIns="91425" tIns="91425" rIns="91425" bIns="91425" anchor="t" anchorCtr="0">
            <a:noAutofit/>
          </a:bodyPr>
          <a:lstStyle/>
          <a:p>
            <a:pPr marL="0" lvl="0" indent="-228600" algn="l" rtl="0">
              <a:lnSpc>
                <a:spcPct val="115000"/>
              </a:lnSpc>
              <a:spcBef>
                <a:spcPts val="1200"/>
              </a:spcBef>
              <a:spcAft>
                <a:spcPts val="0"/>
              </a:spcAft>
              <a:buNone/>
            </a:pPr>
            <a:r>
              <a:rPr lang="en-GB" sz="2100" dirty="0">
                <a:solidFill>
                  <a:schemeClr val="dk1"/>
                </a:solidFill>
                <a:latin typeface="Calibri"/>
                <a:ea typeface="Calibri"/>
                <a:cs typeface="Calibri"/>
                <a:sym typeface="Calibri"/>
              </a:rPr>
              <a:t>Open Windows 10 Video Editor on your computer.</a:t>
            </a:r>
            <a:endParaRPr sz="2100" dirty="0">
              <a:solidFill>
                <a:schemeClr val="dk1"/>
              </a:solidFill>
              <a:latin typeface="Calibri"/>
              <a:ea typeface="Calibri"/>
              <a:cs typeface="Calibri"/>
              <a:sym typeface="Calibri"/>
            </a:endParaRPr>
          </a:p>
          <a:p>
            <a:pPr marL="0" lvl="0" indent="-228600" algn="l" rtl="0">
              <a:lnSpc>
                <a:spcPct val="115000"/>
              </a:lnSpc>
              <a:spcBef>
                <a:spcPts val="1200"/>
              </a:spcBef>
              <a:spcAft>
                <a:spcPts val="0"/>
              </a:spcAft>
              <a:buNone/>
            </a:pPr>
            <a:r>
              <a:rPr lang="en-GB" sz="2100" dirty="0">
                <a:solidFill>
                  <a:schemeClr val="dk1"/>
                </a:solidFill>
                <a:latin typeface="Calibri"/>
                <a:ea typeface="Calibri"/>
                <a:cs typeface="Calibri"/>
                <a:sym typeface="Calibri"/>
              </a:rPr>
              <a:t>Start a new video project.</a:t>
            </a:r>
            <a:endParaRPr sz="2100" dirty="0">
              <a:solidFill>
                <a:schemeClr val="dk1"/>
              </a:solidFill>
              <a:latin typeface="Calibri"/>
              <a:ea typeface="Calibri"/>
              <a:cs typeface="Calibri"/>
              <a:sym typeface="Calibri"/>
            </a:endParaRPr>
          </a:p>
          <a:p>
            <a:pPr marL="438150" lvl="0" indent="-342900" algn="l" rtl="0">
              <a:lnSpc>
                <a:spcPct val="115000"/>
              </a:lnSpc>
              <a:spcBef>
                <a:spcPts val="120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Click on your new video project and name it.</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In your video project library click on add media to get started (add videos, photographs and pictures from your memory stick).</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Go to storyline and click on add a title card.</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Right click and edit title card. Remember to press ‘Done’ after each step. You can also preview.</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Drag video footage from the project library down to the storyline for editing.</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Edit video footage on the storyline – trim video and/or split video.</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Drag a photograph/picture from the project library down to the storyline for editing.</a:t>
            </a:r>
            <a:endParaRPr sz="2100" dirty="0">
              <a:solidFill>
                <a:schemeClr val="dk1"/>
              </a:solidFill>
              <a:latin typeface="Calibri"/>
              <a:ea typeface="Calibri"/>
              <a:cs typeface="Calibri"/>
              <a:sym typeface="Calibri"/>
            </a:endParaRPr>
          </a:p>
          <a:p>
            <a:pPr marL="438150" lvl="0" indent="-342900" algn="l" rtl="0">
              <a:lnSpc>
                <a:spcPct val="115000"/>
              </a:lnSpc>
              <a:spcBef>
                <a:spcPts val="0"/>
              </a:spcBef>
              <a:spcAft>
                <a:spcPts val="0"/>
              </a:spcAft>
              <a:buClr>
                <a:schemeClr val="dk1"/>
              </a:buClr>
              <a:buSzPts val="2100"/>
              <a:buFont typeface="Arial" panose="020B0604020202020204" pitchFamily="34" charset="0"/>
              <a:buChar char="•"/>
            </a:pPr>
            <a:r>
              <a:rPr lang="en-GB" sz="2100" dirty="0">
                <a:solidFill>
                  <a:schemeClr val="dk1"/>
                </a:solidFill>
                <a:latin typeface="Calibri"/>
                <a:ea typeface="Calibri"/>
                <a:cs typeface="Calibri"/>
                <a:sym typeface="Calibri"/>
              </a:rPr>
              <a:t>Edit the photograph on the storyline – duration and/or resize.</a:t>
            </a:r>
            <a:endParaRPr sz="21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sz="2100" dirty="0">
                <a:solidFill>
                  <a:schemeClr val="dk1"/>
                </a:solidFill>
                <a:latin typeface="Calibri"/>
                <a:ea typeface="Calibri"/>
                <a:cs typeface="Calibri"/>
                <a:sym typeface="Calibri"/>
              </a:rPr>
              <a:t>Continued on next slide …</a:t>
            </a:r>
            <a:endParaRPr sz="2100" dirty="0">
              <a:solidFill>
                <a:schemeClr val="dk1"/>
              </a:solidFill>
              <a:latin typeface="Calibri"/>
              <a:ea typeface="Calibri"/>
              <a:cs typeface="Calibri"/>
              <a:sym typeface="Calibri"/>
            </a:endParaRPr>
          </a:p>
          <a:p>
            <a:pPr marL="0" lvl="0" indent="-228600" algn="l" rtl="0">
              <a:lnSpc>
                <a:spcPct val="115000"/>
              </a:lnSpc>
              <a:spcBef>
                <a:spcPts val="1200"/>
              </a:spcBef>
              <a:spcAft>
                <a:spcPts val="120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274383487a3_0_11"/>
          <p:cNvSpPr txBox="1"/>
          <p:nvPr/>
        </p:nvSpPr>
        <p:spPr>
          <a:xfrm>
            <a:off x="696285" y="404675"/>
            <a:ext cx="10889086"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Using Windows 10 Video Editor - continued</a:t>
            </a:r>
            <a:endParaRPr sz="24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marR="0" lvl="0" indent="0" algn="l" rtl="0">
              <a:spcBef>
                <a:spcPts val="0"/>
              </a:spcBef>
              <a:spcAft>
                <a:spcPts val="0"/>
              </a:spcAft>
              <a:buNone/>
            </a:pPr>
            <a:endParaRPr dirty="0"/>
          </a:p>
          <a:p>
            <a:pPr marL="457200" marR="0" lvl="0" indent="-304800" algn="l" rtl="0">
              <a:spcBef>
                <a:spcPts val="0"/>
              </a:spcBef>
              <a:spcAft>
                <a:spcPts val="0"/>
              </a:spcAft>
              <a:buClr>
                <a:srgbClr val="998146"/>
              </a:buClr>
              <a:buSzPts val="2400"/>
              <a:buFont typeface="Calibri"/>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p:txBody>
      </p:sp>
      <p:sp>
        <p:nvSpPr>
          <p:cNvPr id="140" name="Google Shape;140;g274383487a3_0_11"/>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41" name="Google Shape;141;g274383487a3_0_11"/>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142" name="Google Shape;142;g274383487a3_0_11"/>
          <p:cNvSpPr txBox="1"/>
          <p:nvPr/>
        </p:nvSpPr>
        <p:spPr>
          <a:xfrm>
            <a:off x="696285" y="1283516"/>
            <a:ext cx="10813409" cy="5016615"/>
          </a:xfrm>
          <a:prstGeom prst="rect">
            <a:avLst/>
          </a:prstGeom>
          <a:noFill/>
          <a:ln>
            <a:noFill/>
          </a:ln>
        </p:spPr>
        <p:txBody>
          <a:bodyPr spcFirstLastPara="1" wrap="square" lIns="91425" tIns="91425" rIns="91425" bIns="91425" anchor="t" anchorCtr="0">
            <a:noAutofit/>
          </a:bodyPr>
          <a:lstStyle/>
          <a:p>
            <a:pPr marL="0" lvl="0" indent="-228600" algn="l" rtl="0">
              <a:lnSpc>
                <a:spcPct val="115000"/>
              </a:lnSpc>
              <a:spcBef>
                <a:spcPts val="1200"/>
              </a:spcBef>
              <a:spcAft>
                <a:spcPts val="0"/>
              </a:spcAft>
              <a:buNone/>
            </a:pPr>
            <a:r>
              <a:rPr lang="en-GB" sz="1100" dirty="0">
                <a:solidFill>
                  <a:schemeClr val="dk1"/>
                </a:solidFill>
              </a:rPr>
              <a:t>·</a:t>
            </a:r>
            <a:r>
              <a:rPr lang="en-GB" sz="700" dirty="0">
                <a:solidFill>
                  <a:schemeClr val="dk1"/>
                </a:solidFill>
                <a:latin typeface="Times New Roman"/>
                <a:ea typeface="Times New Roman"/>
                <a:cs typeface="Times New Roman"/>
                <a:sym typeface="Times New Roman"/>
              </a:rPr>
              <a:t>     </a:t>
            </a:r>
            <a:r>
              <a:rPr lang="en-GB" sz="1100" dirty="0">
                <a:solidFill>
                  <a:schemeClr val="dk1"/>
                </a:solidFill>
              </a:rPr>
              <a:t>·</a:t>
            </a:r>
            <a:r>
              <a:rPr lang="en-GB" sz="700" dirty="0">
                <a:solidFill>
                  <a:schemeClr val="dk1"/>
                </a:solidFill>
                <a:latin typeface="Times New Roman"/>
                <a:ea typeface="Times New Roman"/>
                <a:cs typeface="Times New Roman"/>
                <a:sym typeface="Times New Roman"/>
              </a:rPr>
              <a:t>      </a:t>
            </a:r>
            <a:endParaRPr dirty="0">
              <a:solidFill>
                <a:schemeClr val="dk1"/>
              </a:solidFill>
              <a:latin typeface="Calibri"/>
              <a:ea typeface="Calibri"/>
              <a:cs typeface="Calibri"/>
              <a:sym typeface="Calibri"/>
            </a:endParaRPr>
          </a:p>
          <a:p>
            <a:pPr marL="419100" lvl="0" indent="-342900" algn="l" rtl="0">
              <a:lnSpc>
                <a:spcPct val="115000"/>
              </a:lnSpc>
              <a:spcBef>
                <a:spcPts val="120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Add subtitles to individual clips on the storyline.</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Add other effects to clips on the storyline – filters and/or motion.</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Add music to clips – background music from Video Editor.</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Add voiceover/own music – select from folder on memory stick.</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Add 3D effects – move effects around the image.</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Finish film – save as High 1080p video quality</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Export your film</a:t>
            </a:r>
            <a:endParaRPr sz="2400" dirty="0">
              <a:solidFill>
                <a:schemeClr val="dk1"/>
              </a:solidFill>
              <a:latin typeface="Calibri"/>
              <a:ea typeface="Calibri"/>
              <a:cs typeface="Calibri"/>
              <a:sym typeface="Calibri"/>
            </a:endParaRPr>
          </a:p>
          <a:p>
            <a:pPr marL="419100" lvl="0" indent="-342900" algn="l" rtl="0">
              <a:lnSpc>
                <a:spcPct val="115000"/>
              </a:lnSpc>
              <a:spcBef>
                <a:spcPts val="0"/>
              </a:spcBef>
              <a:spcAft>
                <a:spcPts val="0"/>
              </a:spcAft>
              <a:buClr>
                <a:schemeClr val="dk1"/>
              </a:buClr>
              <a:buSzPts val="2400"/>
              <a:buFont typeface="Arial" panose="020B0604020202020204" pitchFamily="34" charset="0"/>
              <a:buChar char="•"/>
            </a:pPr>
            <a:r>
              <a:rPr lang="en-GB" sz="2400" dirty="0">
                <a:solidFill>
                  <a:schemeClr val="dk1"/>
                </a:solidFill>
                <a:latin typeface="Calibri"/>
                <a:ea typeface="Calibri"/>
                <a:cs typeface="Calibri"/>
                <a:sym typeface="Calibri"/>
              </a:rPr>
              <a:t>Save your film with film title on your memory stick.</a:t>
            </a:r>
            <a:endParaRPr sz="24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sz="2400" dirty="0">
                <a:solidFill>
                  <a:srgbClr val="201F1E"/>
                </a:solidFill>
                <a:latin typeface="Calibri"/>
                <a:ea typeface="Calibri"/>
                <a:cs typeface="Calibri"/>
                <a:sym typeface="Calibri"/>
              </a:rPr>
              <a:t>Use this </a:t>
            </a:r>
            <a:r>
              <a:rPr lang="en-GB" sz="2400" b="1" dirty="0">
                <a:solidFill>
                  <a:srgbClr val="201F1E"/>
                </a:solidFill>
                <a:latin typeface="Calibri"/>
                <a:ea typeface="Calibri"/>
                <a:cs typeface="Calibri"/>
                <a:sym typeface="Calibri"/>
              </a:rPr>
              <a:t>Video Editor Tutorial</a:t>
            </a:r>
            <a:r>
              <a:rPr lang="en-GB" sz="2400" dirty="0">
                <a:solidFill>
                  <a:srgbClr val="201F1E"/>
                </a:solidFill>
                <a:latin typeface="Calibri"/>
                <a:ea typeface="Calibri"/>
                <a:cs typeface="Calibri"/>
                <a:sym typeface="Calibri"/>
              </a:rPr>
              <a:t> for additional support:</a:t>
            </a:r>
            <a:r>
              <a:rPr lang="en-GB" sz="2400" dirty="0">
                <a:solidFill>
                  <a:srgbClr val="201F1E"/>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GB" sz="2400" u="sng" dirty="0">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https://youtu.be/edKDxJ7C8HE</a:t>
            </a:r>
            <a:endParaRPr sz="2400" u="sng" dirty="0">
              <a:solidFill>
                <a:srgbClr val="0000FF"/>
              </a:solidFill>
              <a:latin typeface="Calibri"/>
              <a:ea typeface="Calibri"/>
              <a:cs typeface="Calibri"/>
              <a:sym typeface="Calibri"/>
            </a:endParaRPr>
          </a:p>
          <a:p>
            <a:pPr marL="0" lvl="0" indent="0" algn="l" rtl="0">
              <a:lnSpc>
                <a:spcPct val="115000"/>
              </a:lnSpc>
              <a:spcBef>
                <a:spcPts val="1200"/>
              </a:spcBef>
              <a:spcAft>
                <a:spcPts val="0"/>
              </a:spcAft>
              <a:buNone/>
            </a:pPr>
            <a:r>
              <a:rPr lang="en-GB" sz="1100" b="1" dirty="0">
                <a:solidFill>
                  <a:schemeClr val="dk1"/>
                </a:solidFill>
                <a:latin typeface="Calibri"/>
                <a:ea typeface="Calibri"/>
                <a:cs typeface="Calibri"/>
                <a:sym typeface="Calibri"/>
              </a:rPr>
              <a:t> </a:t>
            </a:r>
          </a:p>
          <a:p>
            <a:pPr marL="0" lvl="0" indent="0" algn="l" rtl="0">
              <a:lnSpc>
                <a:spcPct val="115000"/>
              </a:lnSpc>
              <a:spcBef>
                <a:spcPts val="1200"/>
              </a:spcBef>
              <a:spcAft>
                <a:spcPts val="0"/>
              </a:spcAft>
              <a:buNone/>
            </a:pPr>
            <a:endParaRPr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endParaRPr sz="2100" dirty="0">
              <a:solidFill>
                <a:schemeClr val="dk1"/>
              </a:solidFill>
              <a:latin typeface="Calibri"/>
              <a:ea typeface="Calibri"/>
              <a:cs typeface="Calibri"/>
              <a:sym typeface="Calibri"/>
            </a:endParaRPr>
          </a:p>
          <a:p>
            <a:pPr marL="0" lvl="0" indent="-228600" algn="l" rtl="0">
              <a:lnSpc>
                <a:spcPct val="115000"/>
              </a:lnSpc>
              <a:spcBef>
                <a:spcPts val="1200"/>
              </a:spcBef>
              <a:spcAft>
                <a:spcPts val="120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74422f830e_0_1"/>
          <p:cNvSpPr txBox="1"/>
          <p:nvPr/>
        </p:nvSpPr>
        <p:spPr>
          <a:xfrm>
            <a:off x="588045" y="467144"/>
            <a:ext cx="11049000" cy="69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a:t>
            </a:r>
            <a:r>
              <a:rPr lang="en-GB" sz="3600" dirty="0" err="1">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IMov</a:t>
            </a: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 for iPad  </a:t>
            </a:r>
            <a:endParaRPr sz="24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marR="0" lvl="0" indent="0" algn="l" rtl="0">
              <a:spcBef>
                <a:spcPts val="0"/>
              </a:spcBef>
              <a:spcAft>
                <a:spcPts val="0"/>
              </a:spcAft>
              <a:buNone/>
            </a:pPr>
            <a:endParaRPr dirty="0"/>
          </a:p>
          <a:p>
            <a:pPr marL="457200" marR="0" lvl="0" indent="-304800" algn="l" rtl="0">
              <a:spcBef>
                <a:spcPts val="0"/>
              </a:spcBef>
              <a:spcAft>
                <a:spcPts val="0"/>
              </a:spcAft>
              <a:buClr>
                <a:srgbClr val="998146"/>
              </a:buClr>
              <a:buSzPts val="2400"/>
              <a:buFont typeface="Calibri"/>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p:txBody>
      </p:sp>
      <p:sp>
        <p:nvSpPr>
          <p:cNvPr id="148" name="Google Shape;148;g274422f830e_0_1"/>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49" name="Google Shape;149;g274422f830e_0_1"/>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150" name="Google Shape;150;g274422f830e_0_1"/>
          <p:cNvSpPr txBox="1"/>
          <p:nvPr/>
        </p:nvSpPr>
        <p:spPr>
          <a:xfrm>
            <a:off x="475500" y="1202375"/>
            <a:ext cx="11262300" cy="5277600"/>
          </a:xfrm>
          <a:prstGeom prst="rect">
            <a:avLst/>
          </a:prstGeom>
          <a:noFill/>
          <a:ln>
            <a:noFill/>
          </a:ln>
        </p:spPr>
        <p:txBody>
          <a:bodyPr spcFirstLastPara="1" wrap="square" lIns="91425" tIns="91425" rIns="91425" bIns="91425" anchor="t" anchorCtr="0">
            <a:noAutofit/>
          </a:bodyPr>
          <a:lstStyle/>
          <a:p>
            <a:pPr marL="0" lvl="0" indent="-228600" algn="l" rtl="0">
              <a:lnSpc>
                <a:spcPct val="115000"/>
              </a:lnSpc>
              <a:spcBef>
                <a:spcPts val="1200"/>
              </a:spcBef>
              <a:spcAft>
                <a:spcPts val="0"/>
              </a:spcAft>
              <a:buNone/>
            </a:pPr>
            <a:r>
              <a:rPr lang="en-GB" sz="1100" dirty="0">
                <a:solidFill>
                  <a:schemeClr val="dk1"/>
                </a:solidFill>
              </a:rPr>
              <a:t>·</a:t>
            </a:r>
            <a:r>
              <a:rPr lang="en-GB" sz="700" dirty="0">
                <a:solidFill>
                  <a:schemeClr val="dk1"/>
                </a:solidFill>
                <a:latin typeface="Times New Roman"/>
                <a:ea typeface="Times New Roman"/>
                <a:cs typeface="Times New Roman"/>
                <a:sym typeface="Times New Roman"/>
              </a:rPr>
              <a:t> </a:t>
            </a:r>
            <a:r>
              <a:rPr lang="en-GB" sz="2300" dirty="0">
                <a:solidFill>
                  <a:schemeClr val="dk1"/>
                </a:solidFill>
                <a:latin typeface="Calibri"/>
                <a:ea typeface="Calibri"/>
                <a:cs typeface="Calibri"/>
                <a:sym typeface="Calibri"/>
              </a:rPr>
              <a:t>Create a Movie Project</a:t>
            </a:r>
            <a:endParaRPr sz="2300" dirty="0">
              <a:solidFill>
                <a:schemeClr val="dk1"/>
              </a:solidFill>
              <a:latin typeface="Calibri"/>
              <a:ea typeface="Calibri"/>
              <a:cs typeface="Calibri"/>
              <a:sym typeface="Calibri"/>
            </a:endParaRPr>
          </a:p>
          <a:p>
            <a:pPr marL="425450" lvl="0" indent="-342900" algn="l" rtl="0">
              <a:lnSpc>
                <a:spcPct val="90000"/>
              </a:lnSpc>
              <a:spcBef>
                <a:spcPts val="120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Import video clips and photos </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Arrange video clips and photos on the timeline</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Trim a video clip or photo (change duration on the screen, remove unwanted sections)</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Remove a clip / photo from the project</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Adjust the movement of photos (zoom in / out) and speed of video clips</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Apply filters – cinematic touch (black &amp;white, change colour)</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Insert and arrange audio clips</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Record voiceover directly into the project</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Add music and sound effects</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Adjust audio (volume)</a:t>
            </a:r>
            <a:endParaRPr sz="2300" dirty="0">
              <a:solidFill>
                <a:schemeClr val="dk1"/>
              </a:solidFill>
              <a:latin typeface="Calibri"/>
              <a:ea typeface="Calibri"/>
              <a:cs typeface="Calibri"/>
              <a:sym typeface="Calibri"/>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300" dirty="0">
                <a:solidFill>
                  <a:schemeClr val="dk1"/>
                </a:solidFill>
                <a:latin typeface="Calibri"/>
                <a:ea typeface="Calibri"/>
                <a:cs typeface="Calibri"/>
                <a:sym typeface="Calibri"/>
              </a:rPr>
              <a:t>Add subtitles/translation and credits</a:t>
            </a:r>
            <a:endParaRPr sz="2300" dirty="0">
              <a:solidFill>
                <a:schemeClr val="dk1"/>
              </a:solidFill>
              <a:latin typeface="Calibri"/>
              <a:ea typeface="Calibri"/>
              <a:cs typeface="Calibri"/>
              <a:sym typeface="Calibri"/>
            </a:endParaRPr>
          </a:p>
          <a:p>
            <a:pPr marL="444500" lvl="0" indent="-342900" algn="l" rtl="0">
              <a:lnSpc>
                <a:spcPct val="90000"/>
              </a:lnSpc>
              <a:spcBef>
                <a:spcPts val="0"/>
              </a:spcBef>
              <a:spcAft>
                <a:spcPts val="0"/>
              </a:spcAft>
              <a:buClr>
                <a:schemeClr val="dk1"/>
              </a:buClr>
              <a:buSzPts val="2000"/>
              <a:buFont typeface="Arial" panose="020B0604020202020204" pitchFamily="34" charset="0"/>
              <a:buChar char="•"/>
            </a:pPr>
            <a:r>
              <a:rPr lang="en-GB" sz="2300" dirty="0">
                <a:solidFill>
                  <a:schemeClr val="dk1"/>
                </a:solidFill>
                <a:latin typeface="Calibri"/>
                <a:ea typeface="Calibri"/>
                <a:cs typeface="Calibri"/>
                <a:sym typeface="Calibri"/>
              </a:rPr>
              <a:t>Upload your film into a shared folder</a:t>
            </a:r>
            <a:endParaRPr sz="2300" dirty="0">
              <a:solidFill>
                <a:schemeClr val="dk1"/>
              </a:solidFill>
              <a:latin typeface="Calibri"/>
              <a:ea typeface="Calibri"/>
              <a:cs typeface="Calibri"/>
              <a:sym typeface="Calibri"/>
            </a:endParaRPr>
          </a:p>
          <a:p>
            <a:pPr marL="0" lvl="0" indent="-228600" algn="l" rtl="0">
              <a:lnSpc>
                <a:spcPct val="115000"/>
              </a:lnSpc>
              <a:spcBef>
                <a:spcPts val="1200"/>
              </a:spcBef>
              <a:spcAft>
                <a:spcPts val="1200"/>
              </a:spcAft>
              <a:buNone/>
            </a:pPr>
            <a:endParaRPr sz="2100" dirty="0">
              <a:solidFill>
                <a:schemeClr val="dk1"/>
              </a:solidFill>
              <a:latin typeface="Calibri"/>
              <a:ea typeface="Calibri"/>
              <a:cs typeface="Calibri"/>
              <a:sym typeface="Calibri"/>
            </a:endParaRPr>
          </a:p>
        </p:txBody>
      </p:sp>
      <p:pic>
        <p:nvPicPr>
          <p:cNvPr id="151" name="Google Shape;151;g274422f830e_0_1"/>
          <p:cNvPicPr preferRelativeResize="0"/>
          <p:nvPr/>
        </p:nvPicPr>
        <p:blipFill>
          <a:blip r:embed="rId4">
            <a:alphaModFix/>
          </a:blip>
          <a:stretch>
            <a:fillRect/>
          </a:stretch>
        </p:blipFill>
        <p:spPr>
          <a:xfrm>
            <a:off x="8036654" y="3716323"/>
            <a:ext cx="3600391" cy="26745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7" name="Google Shape;157;p5"/>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
          <p:cNvSpPr txBox="1"/>
          <p:nvPr/>
        </p:nvSpPr>
        <p:spPr>
          <a:xfrm>
            <a:off x="588050" y="696285"/>
            <a:ext cx="5955873" cy="5543087"/>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Subtitling</a:t>
            </a:r>
            <a:endParaRPr dirty="0">
              <a:latin typeface="Calibri Light" panose="020F0302020204030204" pitchFamily="34" charset="0"/>
              <a:ea typeface="Calibri Light" panose="020F0302020204030204" pitchFamily="34" charset="0"/>
              <a:cs typeface="Calibri Light" panose="020F0302020204030204" pitchFamily="34" charset="0"/>
            </a:endParaRPr>
          </a:p>
          <a:p>
            <a:pPr marL="0" marR="0" lvl="0" indent="80962" algn="l" rtl="0">
              <a:lnSpc>
                <a:spcPct val="90000"/>
              </a:lnSpc>
              <a:spcBef>
                <a:spcPts val="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a:p>
            <a:pPr marL="0" marR="0" lvl="0" indent="0" algn="l" rtl="0">
              <a:lnSpc>
                <a:spcPct val="90000"/>
              </a:lnSpc>
              <a:spcBef>
                <a:spcPts val="600"/>
              </a:spcBef>
              <a:spcAft>
                <a:spcPts val="0"/>
              </a:spcAft>
              <a:buNone/>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Discuss:</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None/>
            </a:pP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457200" marR="0" lvl="0" indent="-253365" algn="l" rtl="0">
              <a:lnSpc>
                <a:spcPct val="90000"/>
              </a:lnSpc>
              <a:spcBef>
                <a:spcPts val="600"/>
              </a:spcBef>
              <a:spcAft>
                <a:spcPts val="0"/>
              </a:spcAft>
              <a:buClr>
                <a:schemeClr val="dk1"/>
              </a:buClr>
              <a:buSzPts val="2600"/>
              <a:buFont typeface="Arial"/>
              <a:buChar char="•"/>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What are subtitles?</a:t>
            </a:r>
            <a:endParaRPr sz="2400" dirty="0">
              <a:latin typeface="Calibri" panose="020F0502020204030204" pitchFamily="34" charset="0"/>
              <a:ea typeface="Calibri" panose="020F0502020204030204" pitchFamily="34" charset="0"/>
              <a:cs typeface="Calibri" panose="020F0502020204030204" pitchFamily="34" charset="0"/>
            </a:endParaRPr>
          </a:p>
          <a:p>
            <a:pPr marL="457200" marR="0" lvl="0" indent="-253365" algn="l" rtl="0">
              <a:lnSpc>
                <a:spcPct val="90000"/>
              </a:lnSpc>
              <a:spcBef>
                <a:spcPts val="600"/>
              </a:spcBef>
              <a:spcAft>
                <a:spcPts val="0"/>
              </a:spcAft>
              <a:buClr>
                <a:schemeClr val="dk1"/>
              </a:buClr>
              <a:buSzPts val="2600"/>
              <a:buFont typeface="Arial"/>
              <a:buChar char="•"/>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Have you ever watched a film with subtitles?</a:t>
            </a:r>
            <a:endParaRPr sz="2400" dirty="0">
              <a:latin typeface="Calibri" panose="020F0502020204030204" pitchFamily="34" charset="0"/>
              <a:ea typeface="Calibri" panose="020F0502020204030204" pitchFamily="34" charset="0"/>
              <a:cs typeface="Calibri" panose="020F0502020204030204" pitchFamily="34" charset="0"/>
            </a:endParaRPr>
          </a:p>
          <a:p>
            <a:pPr marL="457200" marR="0" lvl="0" indent="-253365" algn="l" rtl="0">
              <a:lnSpc>
                <a:spcPct val="90000"/>
              </a:lnSpc>
              <a:spcBef>
                <a:spcPts val="600"/>
              </a:spcBef>
              <a:spcAft>
                <a:spcPts val="0"/>
              </a:spcAft>
              <a:buClr>
                <a:schemeClr val="dk1"/>
              </a:buClr>
              <a:buSzPts val="2600"/>
              <a:buFont typeface="Arial"/>
              <a:buChar char="•"/>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Why are they useful?</a:t>
            </a:r>
            <a:endParaRPr sz="2400" dirty="0">
              <a:latin typeface="Calibri" panose="020F0502020204030204" pitchFamily="34" charset="0"/>
              <a:ea typeface="Calibri" panose="020F0502020204030204" pitchFamily="34" charset="0"/>
              <a:cs typeface="Calibri" panose="020F0502020204030204" pitchFamily="34" charset="0"/>
            </a:endParaRPr>
          </a:p>
          <a:p>
            <a:pPr marL="457200" marR="0" lvl="0" indent="-88265" algn="l" rtl="0">
              <a:lnSpc>
                <a:spcPct val="90000"/>
              </a:lnSpc>
              <a:spcBef>
                <a:spcPts val="600"/>
              </a:spcBef>
              <a:spcAft>
                <a:spcPts val="0"/>
              </a:spcAft>
              <a:buClr>
                <a:srgbClr val="998146"/>
              </a:buClr>
              <a:buSzPts val="2600"/>
              <a:buFont typeface="Arial"/>
              <a:buNone/>
            </a:pP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90000"/>
              </a:lnSpc>
              <a:spcBef>
                <a:spcPts val="600"/>
              </a:spcBef>
              <a:spcAft>
                <a:spcPts val="0"/>
              </a:spcAft>
              <a:buNone/>
            </a:pPr>
            <a:r>
              <a:rPr lang="en-GB" sz="2400" u="sng"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hlinkClick r:id="rId3">
                  <a:extLst>
                    <a:ext uri="{A12FA001-AC4F-418D-AE19-62706E023703}">
                      <ahyp:hlinkClr xmlns:ahyp="http://schemas.microsoft.com/office/drawing/2018/hyperlinkcolor" val="tx"/>
                    </a:ext>
                  </a:extLst>
                </a:hlinkClick>
              </a:rPr>
              <a:t>Here</a:t>
            </a: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you can find out more about how to do subtitles well to create a more inclusive film. There are a few different exercises that will help you understand more about the art of subtitling.</a:t>
            </a:r>
            <a:endParaRPr sz="2400" dirty="0">
              <a:latin typeface="Calibri" panose="020F0502020204030204" pitchFamily="34" charset="0"/>
              <a:ea typeface="Calibri" panose="020F0502020204030204" pitchFamily="34" charset="0"/>
              <a:cs typeface="Calibri" panose="020F0502020204030204" pitchFamily="34" charset="0"/>
            </a:endParaRPr>
          </a:p>
          <a:p>
            <a:pPr marL="457200" marR="0" lvl="0" indent="-147637" algn="l" rtl="0">
              <a:lnSpc>
                <a:spcPct val="90000"/>
              </a:lnSpc>
              <a:spcBef>
                <a:spcPts val="60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p:txBody>
      </p:sp>
      <p:sp>
        <p:nvSpPr>
          <p:cNvPr id="159" name="Google Shape;159;p5"/>
          <p:cNvSpPr/>
          <p:nvPr/>
        </p:nvSpPr>
        <p:spPr>
          <a:xfrm>
            <a:off x="6821310" y="2624479"/>
            <a:ext cx="812427" cy="812427"/>
          </a:xfrm>
          <a:prstGeom prst="ellipse">
            <a:avLst/>
          </a:prstGeom>
          <a:noFill/>
          <a:ln w="1270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0" name="Google Shape;160;p5"/>
          <p:cNvSpPr/>
          <p:nvPr/>
        </p:nvSpPr>
        <p:spPr>
          <a:xfrm rot="-5400000">
            <a:off x="8912417" y="1218531"/>
            <a:ext cx="2387600" cy="23876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5"/>
          <p:cNvSpPr/>
          <p:nvPr/>
        </p:nvSpPr>
        <p:spPr>
          <a:xfrm>
            <a:off x="6821310" y="0"/>
            <a:ext cx="2315251" cy="1550992"/>
          </a:xfrm>
          <a:custGeom>
            <a:avLst/>
            <a:gdLst/>
            <a:ahLst/>
            <a:cxnLst/>
            <a:rect l="l" t="t" r="r" b="b"/>
            <a:pathLst>
              <a:path w="2315251" h="1550992" extrusionOk="0">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62" name="Google Shape;162;p5"/>
          <p:cNvCxnSpPr/>
          <p:nvPr/>
        </p:nvCxnSpPr>
        <p:spPr>
          <a:xfrm>
            <a:off x="11724638" y="1331572"/>
            <a:ext cx="0" cy="1597708"/>
          </a:xfrm>
          <a:prstGeom prst="straightConnector1">
            <a:avLst/>
          </a:prstGeom>
          <a:noFill/>
          <a:ln w="127000" cap="rnd" cmpd="sng">
            <a:solidFill>
              <a:schemeClr val="accent4"/>
            </a:solidFill>
            <a:prstDash val="dash"/>
            <a:miter lim="800000"/>
            <a:headEnd type="none" w="sm" len="sm"/>
            <a:tailEnd type="none" w="sm" len="sm"/>
          </a:ln>
        </p:spPr>
      </p:cxnSp>
      <p:sp>
        <p:nvSpPr>
          <p:cNvPr id="163" name="Google Shape;163;p5"/>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5"/>
          <p:cNvSpPr/>
          <p:nvPr/>
        </p:nvSpPr>
        <p:spPr>
          <a:xfrm rot="-607105">
            <a:off x="6086940" y="4145122"/>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5"/>
          <p:cNvSpPr/>
          <p:nvPr/>
        </p:nvSpPr>
        <p:spPr>
          <a:xfrm>
            <a:off x="6821310" y="4962670"/>
            <a:ext cx="2643352" cy="1895331"/>
          </a:xfrm>
          <a:custGeom>
            <a:avLst/>
            <a:gdLst/>
            <a:ahLst/>
            <a:cxnLst/>
            <a:rect l="l" t="t" r="r" b="b"/>
            <a:pathLst>
              <a:path w="2643352" h="1895331" extrusionOk="0">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6" name="Google Shape;166;p5"/>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67" name="Google Shape;167;p5"/>
          <p:cNvPicPr preferRelativeResize="0"/>
          <p:nvPr/>
        </p:nvPicPr>
        <p:blipFill rotWithShape="1">
          <a:blip r:embed="rId4">
            <a:alphaModFix/>
          </a:blip>
          <a:srcRect/>
          <a:stretch/>
        </p:blipFill>
        <p:spPr>
          <a:xfrm>
            <a:off x="119336" y="6580415"/>
            <a:ext cx="937418" cy="27758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7" name="Google Shape;157;p5"/>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8" name="Google Shape;158;p5"/>
          <p:cNvSpPr txBox="1"/>
          <p:nvPr/>
        </p:nvSpPr>
        <p:spPr>
          <a:xfrm>
            <a:off x="397566" y="1391477"/>
            <a:ext cx="5915507" cy="4866199"/>
          </a:xfrm>
          <a:prstGeom prst="rect">
            <a:avLst/>
          </a:prstGeom>
          <a:noFill/>
          <a:ln>
            <a:noFill/>
          </a:ln>
        </p:spPr>
        <p:txBody>
          <a:bodyPr spcFirstLastPara="1" wrap="square" lIns="91425" tIns="45700" rIns="91425" bIns="45700" anchor="t" anchorCtr="0">
            <a:normAutofit fontScale="55000" lnSpcReduction="20000"/>
          </a:bodyPr>
          <a:lstStyle/>
          <a:p>
            <a:pPr marL="0" marR="0" lvl="0" indent="80962" algn="l" defTabSz="914400" rtl="0" eaLnBrk="1" fontAlgn="auto" latinLnBrk="0" hangingPunct="1">
              <a:lnSpc>
                <a:spcPct val="90000"/>
              </a:lnSpc>
              <a:spcBef>
                <a:spcPts val="0"/>
              </a:spcBef>
              <a:spcAft>
                <a:spcPts val="0"/>
              </a:spcAft>
              <a:buClr>
                <a:srgbClr val="998146"/>
              </a:buClr>
              <a:buSzPts val="1500"/>
              <a:buFont typeface="Arial"/>
              <a:buNone/>
              <a:tabLst/>
              <a:defRPr/>
            </a:pP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15000"/>
              </a:lnSpc>
              <a:spcBef>
                <a:spcPts val="0"/>
              </a:spcBef>
              <a:spcAft>
                <a:spcPts val="800"/>
              </a:spcAft>
              <a:buClr>
                <a:srgbClr val="000000"/>
              </a:buClr>
              <a:buSzTx/>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Elfi</a:t>
            </a: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 </a:t>
            </a:r>
            <a:r>
              <a:rPr kumimoji="0" lang="en-US" sz="32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Troi</a:t>
            </a: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 (Herz-Jesu </a:t>
            </a:r>
            <a:r>
              <a:rPr kumimoji="0" lang="en-US" sz="32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Institut</a:t>
            </a: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 Italy) comments that translating and subtitling is a quite challenging job to do. In her experience it is not her students’ most favourite part of the filmmaking process. They even try to avoid subtitles and therefore choose English as their main language which is a pity because the other languages don’t get a chance to be involved. </a:t>
            </a:r>
          </a:p>
          <a:p>
            <a:pPr marL="0" marR="0" lvl="0" indent="0" algn="l" defTabSz="914400" rtl="0" eaLnBrk="1" fontAlgn="auto" latinLnBrk="0" hangingPunct="1">
              <a:lnSpc>
                <a:spcPct val="115000"/>
              </a:lnSpc>
              <a:spcBef>
                <a:spcPts val="0"/>
              </a:spcBef>
              <a:spcAft>
                <a:spcPts val="800"/>
              </a:spcAft>
              <a:buClr>
                <a:srgbClr val="000000"/>
              </a:buClr>
              <a:buSzTx/>
              <a:buFont typeface="Arial"/>
              <a:buNone/>
              <a:tabLst/>
              <a:defRPr/>
            </a:pP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endParaRPr>
          </a:p>
          <a:p>
            <a:pPr marL="0" marR="0" lvl="0" indent="0" algn="l" defTabSz="914400" rtl="0" eaLnBrk="1" fontAlgn="auto" latinLnBrk="0" hangingPunct="1">
              <a:lnSpc>
                <a:spcPct val="115000"/>
              </a:lnSpc>
              <a:spcBef>
                <a:spcPts val="0"/>
              </a:spcBef>
              <a:spcAft>
                <a:spcPts val="800"/>
              </a:spcAft>
              <a:buClr>
                <a:srgbClr val="000000"/>
              </a:buClr>
              <a:buSzTx/>
              <a:buFont typeface="Arial"/>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angal" panose="02040503050203030202" pitchFamily="18" charset="0"/>
                <a:sym typeface="Arial"/>
              </a:rPr>
              <a:t>In my view, it is really important to think about the text included in the film beforehand (storyboard) and to bear in mind that the subtitles need to follow certain rules to make the film accessible. In my pupils’ feedback on the films they watched, they often mentioned that subtitles in the films were too small, too fast and sometimes even annoying.</a:t>
            </a:r>
            <a:endParaRPr kumimoji="0" lang="en-GB" sz="3200" b="0" i="0"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GB" sz="20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rPr>
              <a:t> </a:t>
            </a:r>
          </a:p>
          <a:p>
            <a:pPr marL="1371600" marR="0" lvl="0" indent="-1371600" algn="l" defTabSz="914400" rtl="0" eaLnBrk="1" fontAlgn="auto" latinLnBrk="0" hangingPunct="1">
              <a:lnSpc>
                <a:spcPct val="115000"/>
              </a:lnSpc>
              <a:spcBef>
                <a:spcPts val="0"/>
              </a:spcBef>
              <a:spcAft>
                <a:spcPts val="800"/>
              </a:spcAft>
              <a:buClr>
                <a:srgbClr val="000000"/>
              </a:buClr>
              <a:buSzTx/>
              <a:buFont typeface="Arial"/>
              <a:buNone/>
              <a:tabLst/>
              <a:defRPr/>
            </a:pPr>
            <a:endParaRPr kumimoji="0" lang="en-GB"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1371600" marR="0" lvl="0" indent="-1371600" algn="l" defTabSz="914400" rtl="0" eaLnBrk="1" fontAlgn="auto" latinLnBrk="0" hangingPunct="1">
              <a:lnSpc>
                <a:spcPct val="115000"/>
              </a:lnSpc>
              <a:spcBef>
                <a:spcPts val="0"/>
              </a:spcBef>
              <a:spcAft>
                <a:spcPts val="800"/>
              </a:spcAft>
              <a:buClr>
                <a:srgbClr val="000000"/>
              </a:buClr>
              <a:buSzTx/>
              <a:buFont typeface="Arial"/>
              <a:buNone/>
              <a:tabLst/>
              <a:defRPr/>
            </a:pPr>
            <a:endParaRPr kumimoji="0" lang="en-GB" sz="2600" b="0" i="0" u="none" strike="noStrike" kern="100" cap="none" spc="0" normalizeH="0" baseline="0" noProof="0" dirty="0">
              <a:ln>
                <a:noFill/>
              </a:ln>
              <a:solidFill>
                <a:srgbClr val="000000"/>
              </a:solidFill>
              <a:effectLst/>
              <a:uLnTx/>
              <a:uFillTx/>
              <a:latin typeface="Calibri"/>
              <a:ea typeface="Calibri"/>
              <a:cs typeface="Calibri"/>
              <a:sym typeface="Calibri"/>
            </a:endParaRPr>
          </a:p>
          <a:p>
            <a:pPr marL="1371600" marR="0" lvl="0" indent="-1371600" algn="l" defTabSz="914400" rtl="0" eaLnBrk="1" fontAlgn="auto" latinLnBrk="0" hangingPunct="1">
              <a:lnSpc>
                <a:spcPct val="115000"/>
              </a:lnSpc>
              <a:spcBef>
                <a:spcPts val="0"/>
              </a:spcBef>
              <a:spcAft>
                <a:spcPts val="800"/>
              </a:spcAft>
              <a:buClr>
                <a:srgbClr val="000000"/>
              </a:buClr>
              <a:buSzTx/>
              <a:buFont typeface="Arial"/>
              <a:buNone/>
              <a:tabLst/>
              <a:defRPr/>
            </a:pPr>
            <a:endParaRPr kumimoji="0" lang="en-GB" sz="2600" b="0" i="0" u="none" strike="noStrike" kern="1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147637"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59" name="Google Shape;159;p5"/>
          <p:cNvSpPr/>
          <p:nvPr/>
        </p:nvSpPr>
        <p:spPr>
          <a:xfrm>
            <a:off x="6821310" y="2624479"/>
            <a:ext cx="812427" cy="812427"/>
          </a:xfrm>
          <a:prstGeom prst="ellipse">
            <a:avLst/>
          </a:prstGeom>
          <a:noFill/>
          <a:ln w="1270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0" name="Google Shape;160;p5"/>
          <p:cNvSpPr/>
          <p:nvPr/>
        </p:nvSpPr>
        <p:spPr>
          <a:xfrm rot="-5400000">
            <a:off x="8912417" y="1218531"/>
            <a:ext cx="2387600" cy="23876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1" name="Google Shape;161;p5"/>
          <p:cNvSpPr/>
          <p:nvPr/>
        </p:nvSpPr>
        <p:spPr>
          <a:xfrm>
            <a:off x="6821310" y="0"/>
            <a:ext cx="2315251" cy="1550992"/>
          </a:xfrm>
          <a:custGeom>
            <a:avLst/>
            <a:gdLst/>
            <a:ahLst/>
            <a:cxnLst/>
            <a:rect l="l" t="t" r="r" b="b"/>
            <a:pathLst>
              <a:path w="2315251" h="1550992" extrusionOk="0">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162" name="Google Shape;162;p5"/>
          <p:cNvCxnSpPr/>
          <p:nvPr/>
        </p:nvCxnSpPr>
        <p:spPr>
          <a:xfrm>
            <a:off x="11724638" y="1331572"/>
            <a:ext cx="0" cy="1597708"/>
          </a:xfrm>
          <a:prstGeom prst="straightConnector1">
            <a:avLst/>
          </a:prstGeom>
          <a:noFill/>
          <a:ln w="127000" cap="rnd" cmpd="sng">
            <a:solidFill>
              <a:schemeClr val="accent4"/>
            </a:solidFill>
            <a:prstDash val="dash"/>
            <a:miter lim="800000"/>
            <a:headEnd type="none" w="sm" len="sm"/>
            <a:tailEnd type="none" w="sm" len="sm"/>
          </a:ln>
        </p:spPr>
      </p:cxnSp>
      <p:sp>
        <p:nvSpPr>
          <p:cNvPr id="163" name="Google Shape;163;p5"/>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4" name="Google Shape;164;p5"/>
          <p:cNvSpPr/>
          <p:nvPr/>
        </p:nvSpPr>
        <p:spPr>
          <a:xfrm rot="-607105">
            <a:off x="6086940" y="4145122"/>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 name="Google Shape;165;p5"/>
          <p:cNvSpPr/>
          <p:nvPr/>
        </p:nvSpPr>
        <p:spPr>
          <a:xfrm>
            <a:off x="6821310" y="4962670"/>
            <a:ext cx="2643352" cy="1895331"/>
          </a:xfrm>
          <a:custGeom>
            <a:avLst/>
            <a:gdLst/>
            <a:ahLst/>
            <a:cxnLst/>
            <a:rect l="l" t="t" r="r" b="b"/>
            <a:pathLst>
              <a:path w="2643352" h="1895331" extrusionOk="0">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6" name="Google Shape;166;p5"/>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67" name="Google Shape;167;p5"/>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 name="TextBox 1">
            <a:extLst>
              <a:ext uri="{FF2B5EF4-FFF2-40B4-BE49-F238E27FC236}">
                <a16:creationId xmlns:a16="http://schemas.microsoft.com/office/drawing/2014/main" id="{2CCB6714-A56F-A6E5-7BC2-2E6B9DEE02B4}"/>
              </a:ext>
            </a:extLst>
          </p:cNvPr>
          <p:cNvSpPr txBox="1"/>
          <p:nvPr/>
        </p:nvSpPr>
        <p:spPr>
          <a:xfrm>
            <a:off x="467360" y="405517"/>
            <a:ext cx="6203783" cy="590931"/>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Post-Production: Subtitling</a:t>
            </a:r>
            <a:endParaRPr kumimoji="0" lang="en-GB" sz="36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409909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g27446ff78f6_0_47"/>
          <p:cNvSpPr/>
          <p:nvPr/>
        </p:nvSpPr>
        <p:spPr>
          <a:xfrm>
            <a:off x="763398" y="1218431"/>
            <a:ext cx="7724498" cy="4899194"/>
          </a:xfrm>
          <a:prstGeom prst="rect">
            <a:avLst/>
          </a:prstGeom>
          <a:solidFill>
            <a:schemeClr val="lt1"/>
          </a:solidFill>
          <a:ln>
            <a:noFill/>
          </a:ln>
        </p:spPr>
        <p:txBody>
          <a:bodyPr spcFirstLastPara="1" wrap="square" lIns="91425" tIns="45700" rIns="91425" bIns="45700" anchor="ctr" anchorCtr="0">
            <a:noAutofit/>
          </a:bodyPr>
          <a:lstStyle/>
          <a:p>
            <a:pPr marL="0" lvl="0" indent="0" algn="l" rtl="0">
              <a:lnSpc>
                <a:spcPct val="115000"/>
              </a:lnSpc>
              <a:spcBef>
                <a:spcPts val="1200"/>
              </a:spcBef>
              <a:spcAft>
                <a:spcPts val="0"/>
              </a:spcAft>
              <a:buNone/>
            </a:pPr>
            <a:endParaRPr sz="1500" dirty="0">
              <a:solidFill>
                <a:schemeClr val="dk1"/>
              </a:solidFill>
            </a:endParaRPr>
          </a:p>
          <a:p>
            <a:pPr marL="0" lvl="0" indent="0" algn="l" rtl="0">
              <a:lnSpc>
                <a:spcPct val="115000"/>
              </a:lnSpc>
              <a:spcBef>
                <a:spcPts val="1200"/>
              </a:spcBef>
              <a:spcAft>
                <a:spcPts val="0"/>
              </a:spcAft>
              <a:buNone/>
            </a:pPr>
            <a:endParaRPr sz="1500" dirty="0">
              <a:solidFill>
                <a:schemeClr val="dk1"/>
              </a:solidFill>
            </a:endParaRPr>
          </a:p>
          <a:p>
            <a:pPr marL="0" lvl="0" indent="0" algn="l" rtl="0">
              <a:lnSpc>
                <a:spcPct val="115000"/>
              </a:lnSpc>
              <a:spcBef>
                <a:spcPts val="1200"/>
              </a:spcBef>
              <a:spcAft>
                <a:spcPts val="0"/>
              </a:spcAft>
              <a:buNone/>
            </a:pPr>
            <a:endParaRPr sz="1500" dirty="0">
              <a:solidFill>
                <a:schemeClr val="dk1"/>
              </a:solidFill>
            </a:endParaRPr>
          </a:p>
          <a:p>
            <a:pPr marL="0" lvl="0" indent="0" algn="l" rtl="0">
              <a:lnSpc>
                <a:spcPct val="115000"/>
              </a:lnSpc>
              <a:spcBef>
                <a:spcPts val="1200"/>
              </a:spcBef>
              <a:spcAft>
                <a:spcPts val="0"/>
              </a:spcAft>
              <a:buNone/>
            </a:pPr>
            <a:endPar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rPr>
              <a:t>You could develop a subtitling activity similar to the example created at the Croatian Supplementary School, UK.</a:t>
            </a:r>
          </a:p>
          <a:p>
            <a:pPr marL="0" lvl="0" indent="0" algn="l" rtl="0">
              <a:lnSpc>
                <a:spcPct val="115000"/>
              </a:lnSpc>
              <a:spcBef>
                <a:spcPts val="1200"/>
              </a:spcBef>
              <a:spcAft>
                <a:spcPts val="0"/>
              </a:spcAft>
              <a:buNone/>
            </a:pP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r>
              <a:rPr lang="en-GB" sz="2400" b="1" dirty="0">
                <a:solidFill>
                  <a:schemeClr val="dk1"/>
                </a:solidFill>
                <a:latin typeface="Calibri" panose="020F0502020204030204" pitchFamily="34" charset="0"/>
                <a:ea typeface="Calibri" panose="020F0502020204030204" pitchFamily="34" charset="0"/>
                <a:cs typeface="Calibri" panose="020F0502020204030204" pitchFamily="34" charset="0"/>
              </a:rPr>
              <a:t>Subtitling activity:</a:t>
            </a:r>
            <a:endParaRPr sz="24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rPr>
              <a:t>We will continue to develop our editing skills. We will use a short instructional video – how to make a porridge – and add narration and subtitles. Timing has to be perfect!</a:t>
            </a: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endPar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rPr>
              <a:t>See Workshop 6 Progress Map Resource (step 9). </a:t>
            </a: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None/>
            </a:pPr>
            <a:endParaRPr sz="1500" dirty="0">
              <a:solidFill>
                <a:schemeClr val="dk1"/>
              </a:solidFill>
            </a:endParaRPr>
          </a:p>
          <a:p>
            <a:pPr marL="0" lvl="0" indent="0" algn="l" rtl="0">
              <a:lnSpc>
                <a:spcPct val="115000"/>
              </a:lnSpc>
              <a:spcBef>
                <a:spcPts val="1200"/>
              </a:spcBef>
              <a:spcAft>
                <a:spcPts val="0"/>
              </a:spcAft>
              <a:buNone/>
            </a:pPr>
            <a:endParaRPr sz="1500"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500" dirty="0">
              <a:solidFill>
                <a:schemeClr val="dk1"/>
              </a:solidFill>
            </a:endParaRPr>
          </a:p>
        </p:txBody>
      </p:sp>
      <p:sp>
        <p:nvSpPr>
          <p:cNvPr id="173" name="Google Shape;173;g27446ff78f6_0_47"/>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4" name="Google Shape;174;g27446ff78f6_0_47"/>
          <p:cNvSpPr txBox="1"/>
          <p:nvPr/>
        </p:nvSpPr>
        <p:spPr>
          <a:xfrm>
            <a:off x="636104" y="564543"/>
            <a:ext cx="7851792" cy="653888"/>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Subtitling</a:t>
            </a:r>
            <a:endParaRPr sz="3600" dirty="0">
              <a:latin typeface="Calibri Light" panose="020F0302020204030204" pitchFamily="34" charset="0"/>
              <a:ea typeface="Calibri Light" panose="020F0302020204030204" pitchFamily="34" charset="0"/>
              <a:cs typeface="Calibri Light" panose="020F0302020204030204" pitchFamily="34" charset="0"/>
            </a:endParaRPr>
          </a:p>
          <a:p>
            <a:pPr marL="0" marR="0" lvl="0" indent="80962" algn="l" rtl="0">
              <a:lnSpc>
                <a:spcPct val="70000"/>
              </a:lnSpc>
              <a:spcBef>
                <a:spcPts val="0"/>
              </a:spcBef>
              <a:spcAft>
                <a:spcPts val="0"/>
              </a:spcAft>
              <a:buClr>
                <a:srgbClr val="998146"/>
              </a:buClr>
              <a:buSzPts val="1163"/>
              <a:buFont typeface="Arial"/>
              <a:buNone/>
            </a:pPr>
            <a:endParaRPr sz="1762" dirty="0">
              <a:solidFill>
                <a:schemeClr val="dk1"/>
              </a:solidFill>
              <a:latin typeface="Calibri"/>
              <a:ea typeface="Calibri"/>
              <a:cs typeface="Calibri"/>
              <a:sym typeface="Calibri"/>
            </a:endParaRPr>
          </a:p>
          <a:p>
            <a:pPr marL="0" marR="0" lvl="0" indent="80962" algn="l" rtl="0">
              <a:lnSpc>
                <a:spcPct val="70000"/>
              </a:lnSpc>
              <a:spcBef>
                <a:spcPts val="600"/>
              </a:spcBef>
              <a:spcAft>
                <a:spcPts val="0"/>
              </a:spcAft>
              <a:buClr>
                <a:srgbClr val="998146"/>
              </a:buClr>
              <a:buSzPts val="1163"/>
              <a:buFont typeface="Arial"/>
              <a:buNone/>
            </a:pPr>
            <a:endParaRPr sz="1762" dirty="0">
              <a:solidFill>
                <a:schemeClr val="dk1"/>
              </a:solidFill>
              <a:latin typeface="Calibri"/>
              <a:ea typeface="Calibri"/>
              <a:cs typeface="Calibri"/>
              <a:sym typeface="Calibri"/>
            </a:endParaRPr>
          </a:p>
          <a:p>
            <a:pPr marL="0" marR="0" lvl="0" indent="80962" algn="l" rtl="0">
              <a:lnSpc>
                <a:spcPct val="70000"/>
              </a:lnSpc>
              <a:spcBef>
                <a:spcPts val="600"/>
              </a:spcBef>
              <a:spcAft>
                <a:spcPts val="0"/>
              </a:spcAft>
              <a:buClr>
                <a:srgbClr val="998146"/>
              </a:buClr>
              <a:buSzPts val="1163"/>
              <a:buFont typeface="Arial"/>
              <a:buNone/>
            </a:pPr>
            <a:endParaRPr sz="1162" dirty="0">
              <a:solidFill>
                <a:schemeClr val="dk1"/>
              </a:solidFill>
              <a:latin typeface="Calibri"/>
              <a:ea typeface="Calibri"/>
              <a:cs typeface="Calibri"/>
              <a:sym typeface="Calibri"/>
            </a:endParaRPr>
          </a:p>
        </p:txBody>
      </p:sp>
      <p:sp>
        <p:nvSpPr>
          <p:cNvPr id="175" name="Google Shape;175;g27446ff78f6_0_47"/>
          <p:cNvSpPr/>
          <p:nvPr/>
        </p:nvSpPr>
        <p:spPr>
          <a:xfrm rot="-5400000">
            <a:off x="8912417" y="1218431"/>
            <a:ext cx="2387700" cy="2387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176" name="Google Shape;176;g27446ff78f6_0_47"/>
          <p:cNvCxnSpPr/>
          <p:nvPr/>
        </p:nvCxnSpPr>
        <p:spPr>
          <a:xfrm>
            <a:off x="11724638" y="1331572"/>
            <a:ext cx="0" cy="1597800"/>
          </a:xfrm>
          <a:prstGeom prst="straightConnector1">
            <a:avLst/>
          </a:prstGeom>
          <a:noFill/>
          <a:ln w="127000" cap="rnd" cmpd="sng">
            <a:solidFill>
              <a:schemeClr val="accent4"/>
            </a:solidFill>
            <a:prstDash val="dash"/>
            <a:miter lim="800000"/>
            <a:headEnd type="none" w="sm" len="sm"/>
            <a:tailEnd type="none" w="sm" len="sm"/>
          </a:ln>
        </p:spPr>
      </p:cxnSp>
      <p:sp>
        <p:nvSpPr>
          <p:cNvPr id="177" name="Google Shape;177;g27446ff78f6_0_47"/>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g27446ff78f6_0_47"/>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79" name="Google Shape;179;g27446ff78f6_0_47"/>
          <p:cNvPicPr preferRelativeResize="0"/>
          <p:nvPr/>
        </p:nvPicPr>
        <p:blipFill rotWithShape="1">
          <a:blip r:embed="rId3">
            <a:alphaModFix/>
          </a:blip>
          <a:srcRect/>
          <a:stretch/>
        </p:blipFill>
        <p:spPr>
          <a:xfrm>
            <a:off x="119336" y="6580415"/>
            <a:ext cx="937418" cy="27758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g261102cd9bf_0_0"/>
          <p:cNvSpPr/>
          <p:nvPr/>
        </p:nvSpPr>
        <p:spPr>
          <a:xfrm>
            <a:off x="3048"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5" name="Google Shape;185;g261102cd9bf_0_0"/>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g261102cd9bf_0_0"/>
          <p:cNvSpPr txBox="1"/>
          <p:nvPr/>
        </p:nvSpPr>
        <p:spPr>
          <a:xfrm>
            <a:off x="562062" y="260059"/>
            <a:ext cx="6149131" cy="172813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Voice-over and/or music</a:t>
            </a:r>
            <a:endParaRPr dirty="0">
              <a:latin typeface="Calibri Light" panose="020F0302020204030204" pitchFamily="34" charset="0"/>
              <a:ea typeface="Calibri Light" panose="020F0302020204030204" pitchFamily="34" charset="0"/>
              <a:cs typeface="Calibri Light" panose="020F0302020204030204" pitchFamily="34" charset="0"/>
            </a:endParaRPr>
          </a:p>
          <a:p>
            <a:pPr marL="0" marR="0" lvl="0" indent="80962" algn="l" rtl="0">
              <a:lnSpc>
                <a:spcPct val="90000"/>
              </a:lnSpc>
              <a:spcBef>
                <a:spcPts val="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a:p>
            <a:pPr marL="0" marR="0" lvl="0" indent="80962" algn="l" rtl="0">
              <a:lnSpc>
                <a:spcPct val="90000"/>
              </a:lnSpc>
              <a:spcBef>
                <a:spcPts val="600"/>
              </a:spcBef>
              <a:spcAft>
                <a:spcPts val="0"/>
              </a:spcAft>
              <a:buClr>
                <a:srgbClr val="998146"/>
              </a:buClr>
              <a:buSzPts val="1500"/>
              <a:buFont typeface="Arial"/>
              <a:buNone/>
            </a:pPr>
            <a:endParaRPr sz="1500" dirty="0">
              <a:solidFill>
                <a:schemeClr val="dk1"/>
              </a:solidFill>
              <a:latin typeface="Calibri"/>
              <a:ea typeface="Calibri"/>
              <a:cs typeface="Calibri"/>
              <a:sym typeface="Calibri"/>
            </a:endParaRPr>
          </a:p>
        </p:txBody>
      </p:sp>
      <p:sp>
        <p:nvSpPr>
          <p:cNvPr id="188" name="Google Shape;188;g261102cd9bf_0_0"/>
          <p:cNvSpPr/>
          <p:nvPr/>
        </p:nvSpPr>
        <p:spPr>
          <a:xfrm rot="-5400000">
            <a:off x="8912417" y="1218431"/>
            <a:ext cx="2387700" cy="2387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g261102cd9bf_0_0"/>
          <p:cNvSpPr/>
          <p:nvPr/>
        </p:nvSpPr>
        <p:spPr>
          <a:xfrm>
            <a:off x="6821310" y="0"/>
            <a:ext cx="2315251" cy="1550992"/>
          </a:xfrm>
          <a:custGeom>
            <a:avLst/>
            <a:gdLst/>
            <a:ahLst/>
            <a:cxnLst/>
            <a:rect l="l" t="t" r="r" b="b"/>
            <a:pathLst>
              <a:path w="2315251" h="1550992" extrusionOk="0">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90" name="Google Shape;190;g261102cd9bf_0_0"/>
          <p:cNvCxnSpPr/>
          <p:nvPr/>
        </p:nvCxnSpPr>
        <p:spPr>
          <a:xfrm>
            <a:off x="11724638" y="1331572"/>
            <a:ext cx="0" cy="1597800"/>
          </a:xfrm>
          <a:prstGeom prst="straightConnector1">
            <a:avLst/>
          </a:prstGeom>
          <a:noFill/>
          <a:ln w="127000" cap="rnd" cmpd="sng">
            <a:solidFill>
              <a:schemeClr val="accent4"/>
            </a:solidFill>
            <a:prstDash val="dash"/>
            <a:miter lim="800000"/>
            <a:headEnd type="none" w="sm" len="sm"/>
            <a:tailEnd type="none" w="sm" len="sm"/>
          </a:ln>
        </p:spPr>
      </p:cxnSp>
      <p:sp>
        <p:nvSpPr>
          <p:cNvPr id="191" name="Google Shape;191;g261102cd9bf_0_0"/>
          <p:cNvSpPr/>
          <p:nvPr/>
        </p:nvSpPr>
        <p:spPr>
          <a:xfrm>
            <a:off x="11005550" y="4112081"/>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g261102cd9bf_0_0"/>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195" name="Google Shape;195;g261102cd9bf_0_0"/>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 name="TextBox 1">
            <a:extLst>
              <a:ext uri="{FF2B5EF4-FFF2-40B4-BE49-F238E27FC236}">
                <a16:creationId xmlns:a16="http://schemas.microsoft.com/office/drawing/2014/main" id="{F54CDA52-59E4-202A-FD8B-B1E1F417FD79}"/>
              </a:ext>
            </a:extLst>
          </p:cNvPr>
          <p:cNvSpPr txBox="1"/>
          <p:nvPr/>
        </p:nvSpPr>
        <p:spPr>
          <a:xfrm>
            <a:off x="562015" y="1811051"/>
            <a:ext cx="8070257" cy="4862870"/>
          </a:xfrm>
          <a:prstGeom prst="rect">
            <a:avLst/>
          </a:prstGeom>
          <a:noFill/>
        </p:spPr>
        <p:txBody>
          <a:bodyPr wrap="square" rtlCol="0">
            <a:spAutoFit/>
          </a:bodyPr>
          <a:lstStyle/>
          <a:p>
            <a:pPr marL="457200" marR="0" lvl="0" indent="-147637" algn="l" defTabSz="914400" rtl="0" eaLnBrk="1" fontAlgn="auto" latinLnBrk="0" hangingPunct="1">
              <a:lnSpc>
                <a:spcPct val="90000"/>
              </a:lnSpc>
              <a:spcBef>
                <a:spcPts val="600"/>
              </a:spcBef>
              <a:spcAft>
                <a:spcPts val="0"/>
              </a:spcAft>
              <a:buClr>
                <a:srgbClr val="998146"/>
              </a:buClr>
              <a:buSzPts val="1500"/>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How students develop music skills in filmmaking:</a:t>
            </a:r>
          </a:p>
          <a:p>
            <a:pPr marL="652463" marR="0" lvl="0" indent="-342900" algn="l" defTabSz="914400" rtl="0" eaLnBrk="1" fontAlgn="auto" latinLnBrk="0" hangingPunct="1">
              <a:lnSpc>
                <a:spcPct val="90000"/>
              </a:lnSpc>
              <a:spcBef>
                <a:spcPts val="600"/>
              </a:spcBef>
              <a:spcAft>
                <a:spcPts val="0"/>
              </a:spcAft>
              <a:buClr>
                <a:srgbClr val="998146"/>
              </a:buClr>
              <a:buSzPts val="1500"/>
              <a:buFont typeface="Arial" panose="020B0604020202020204" pitchFamily="34" charset="0"/>
              <a:buChar char="•"/>
              <a:tabLst/>
              <a:defRPr/>
            </a:pPr>
            <a:r>
              <a:rPr lang="en-GB" sz="2000" dirty="0">
                <a:latin typeface="Calibri" panose="020F0502020204030204" pitchFamily="34" charset="0"/>
                <a:ea typeface="Calibri" panose="020F0502020204030204" pitchFamily="34" charset="0"/>
                <a:cs typeface="Calibri" panose="020F0502020204030204" pitchFamily="34" charset="0"/>
              </a:rPr>
              <a:t>p</a:t>
            </a:r>
            <a:r>
              <a:rPr kumimoji="0" lang="en-GB" sz="20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articipants</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identified how music can be used descriptively to represent different animal characteristics as well as different situations in the story.</a:t>
            </a:r>
          </a:p>
          <a:p>
            <a:pPr marL="652463" marR="0" lvl="0" indent="-342900" algn="l" defTabSz="914400" rtl="0" eaLnBrk="1" fontAlgn="auto" latinLnBrk="0" hangingPunct="1">
              <a:lnSpc>
                <a:spcPct val="90000"/>
              </a:lnSpc>
              <a:spcBef>
                <a:spcPts val="600"/>
              </a:spcBef>
              <a:spcAft>
                <a:spcPts val="0"/>
              </a:spcAft>
              <a:buClr>
                <a:srgbClr val="998146"/>
              </a:buClr>
              <a:buSzPts val="1500"/>
              <a:buFont typeface="Arial" panose="020B0604020202020204" pitchFamily="34" charset="0"/>
              <a:buChar char="•"/>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they explored and explained their own ideas and feelings about music using movement, body sounds and small percussion instruments.</a:t>
            </a:r>
          </a:p>
          <a:p>
            <a:pPr marL="652463" marR="0" lvl="0" indent="-342900" algn="l" defTabSz="914400" rtl="0" eaLnBrk="1" fontAlgn="auto" latinLnBrk="0" hangingPunct="1">
              <a:lnSpc>
                <a:spcPct val="90000"/>
              </a:lnSpc>
              <a:spcBef>
                <a:spcPts val="600"/>
              </a:spcBef>
              <a:spcAft>
                <a:spcPts val="0"/>
              </a:spcAft>
              <a:buClr>
                <a:srgbClr val="998146"/>
              </a:buClr>
              <a:buSzPts val="1500"/>
              <a:buFont typeface="Arial" panose="020B0604020202020204" pitchFamily="34" charset="0"/>
              <a:buChar char="•"/>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Through signing games (building process) they became familiar with musical characteristics such as pulse and rhythmical patterns.</a:t>
            </a:r>
          </a:p>
          <a:p>
            <a:pPr marL="652463" marR="0" lvl="0" indent="-342900" algn="l" defTabSz="914400" rtl="0" eaLnBrk="1" fontAlgn="auto" latinLnBrk="0" hangingPunct="1">
              <a:lnSpc>
                <a:spcPct val="90000"/>
              </a:lnSpc>
              <a:spcBef>
                <a:spcPts val="600"/>
              </a:spcBef>
              <a:spcAft>
                <a:spcPts val="0"/>
              </a:spcAft>
              <a:buClr>
                <a:srgbClr val="998146"/>
              </a:buClr>
              <a:buSzPts val="1500"/>
              <a:buFont typeface="Arial" panose="020B0604020202020204" pitchFamily="34" charset="0"/>
              <a:buChar char="•"/>
              <a:tabLst/>
              <a:defRPr/>
            </a:pPr>
            <a:r>
              <a:rPr lang="en-GB" sz="2000" dirty="0">
                <a:latin typeface="Calibri" panose="020F0502020204030204" pitchFamily="34" charset="0"/>
                <a:ea typeface="Calibri" panose="020F0502020204030204" pitchFamily="34" charset="0"/>
                <a:cs typeface="Calibri" panose="020F0502020204030204" pitchFamily="34" charset="0"/>
              </a:rPr>
              <a:t>T</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hey became familiar with the musical term leitmotif and with its function in music.</a:t>
            </a: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This analysis was composed by </a:t>
            </a:r>
            <a:r>
              <a:rPr kumimoji="0" lang="en-GB" sz="20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Chryso</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Charalambous (theatre educator) with the collaboration of Maria </a:t>
            </a:r>
            <a:r>
              <a:rPr kumimoji="0" lang="en-GB" sz="2000" b="0"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Yerosimou</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(music educator)</a:t>
            </a: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(Critical Connections Handbook for Teachers, p. 75)</a:t>
            </a: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80962" algn="l" defTabSz="914400" rtl="0" eaLnBrk="1" fontAlgn="auto" latinLnBrk="0" hangingPunct="1">
              <a:lnSpc>
                <a:spcPct val="90000"/>
              </a:lnSpc>
              <a:spcBef>
                <a:spcPts val="600"/>
              </a:spcBef>
              <a:spcAft>
                <a:spcPts val="0"/>
              </a:spcAft>
              <a:buClr>
                <a:srgbClr val="998146"/>
              </a:buClr>
              <a:buSzPts val="1500"/>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5efa50d5dd_0_7"/>
          <p:cNvSpPr txBox="1"/>
          <p:nvPr/>
        </p:nvSpPr>
        <p:spPr>
          <a:xfrm>
            <a:off x="551384" y="339994"/>
            <a:ext cx="10639530" cy="1143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Post-Production: Peer review and group reflections</a:t>
            </a:r>
            <a:endParaRPr kumimoji="0" lang="en-GB" sz="14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04800" algn="l" defTabSz="914400" rtl="0" eaLnBrk="1" fontAlgn="auto" latinLnBrk="0" hangingPunct="1">
              <a:lnSpc>
                <a:spcPct val="100000"/>
              </a:lnSpc>
              <a:spcBef>
                <a:spcPts val="0"/>
              </a:spcBef>
              <a:spcAft>
                <a:spcPts val="0"/>
              </a:spcAft>
              <a:buClr>
                <a:srgbClr val="998146"/>
              </a:buClr>
              <a:buSzPts val="2400"/>
              <a:buFont typeface="Calibri"/>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p:txBody>
      </p:sp>
      <p:sp>
        <p:nvSpPr>
          <p:cNvPr id="217" name="Google Shape;217;g25efa50d5dd_0_7"/>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18" name="Google Shape;218;g25efa50d5dd_0_7"/>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19" name="Google Shape;219;g25efa50d5dd_0_7"/>
          <p:cNvSpPr txBox="1"/>
          <p:nvPr/>
        </p:nvSpPr>
        <p:spPr>
          <a:xfrm>
            <a:off x="492982" y="1311965"/>
            <a:ext cx="5231957" cy="477974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Peer review and assessment is a key part of the creative process in developing successful multilingual digital stories. During the project, students develop their own assessment criteria which makes assessment more transparent for students and more memorable. This process helps students to build critical judgment and take on board the critique of others.</a:t>
            </a: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r>
              <a:rPr lang="en-GB" sz="2000" dirty="0">
                <a:latin typeface="Calibri" panose="020F0502020204030204" pitchFamily="34" charset="0"/>
                <a:ea typeface="Calibri" panose="020F0502020204030204" pitchFamily="34" charset="0"/>
                <a:cs typeface="Calibri" panose="020F0502020204030204" pitchFamily="34" charset="0"/>
              </a:rPr>
              <a:t>Students document the filmmaking process through photographs; interviews and quotes; and creating posters to share their ideas with other project schools.</a:t>
            </a: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endParaRPr lang="en-GB"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See ISL poster as an example. </a:t>
            </a:r>
          </a:p>
        </p:txBody>
      </p:sp>
      <p:pic>
        <p:nvPicPr>
          <p:cNvPr id="2" name="Shape 162">
            <a:extLst>
              <a:ext uri="{FF2B5EF4-FFF2-40B4-BE49-F238E27FC236}">
                <a16:creationId xmlns:a16="http://schemas.microsoft.com/office/drawing/2014/main" id="{72D5C541-FFCA-D66E-57BE-D78EE3B6A285}"/>
              </a:ext>
            </a:extLst>
          </p:cNvPr>
          <p:cNvPicPr preferRelativeResize="0"/>
          <p:nvPr/>
        </p:nvPicPr>
        <p:blipFill>
          <a:blip r:embed="rId4">
            <a:alphaModFix/>
          </a:blip>
          <a:stretch>
            <a:fillRect/>
          </a:stretch>
        </p:blipFill>
        <p:spPr>
          <a:xfrm>
            <a:off x="6652469" y="1015069"/>
            <a:ext cx="4370665" cy="5502938"/>
          </a:xfrm>
          <a:prstGeom prst="rect">
            <a:avLst/>
          </a:prstGeom>
          <a:noFill/>
          <a:ln>
            <a:noFill/>
          </a:ln>
        </p:spPr>
      </p:pic>
    </p:spTree>
    <p:extLst>
      <p:ext uri="{BB962C8B-B14F-4D97-AF65-F5344CB8AC3E}">
        <p14:creationId xmlns:p14="http://schemas.microsoft.com/office/powerpoint/2010/main" val="943061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5efa50d5dd_0_7"/>
          <p:cNvSpPr txBox="1"/>
          <p:nvPr/>
        </p:nvSpPr>
        <p:spPr>
          <a:xfrm>
            <a:off x="765049" y="404664"/>
            <a:ext cx="10400697"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Post-Production: Troubleshooting</a:t>
            </a:r>
            <a:endParaRPr sz="24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457200" marR="0" lvl="0" indent="0" algn="l" rtl="0">
              <a:spcBef>
                <a:spcPts val="0"/>
              </a:spcBef>
              <a:spcAft>
                <a:spcPts val="0"/>
              </a:spcAft>
              <a:buNone/>
            </a:pPr>
            <a:endParaRPr dirty="0"/>
          </a:p>
          <a:p>
            <a:pPr marL="457200" marR="0" lvl="0" indent="-304800" algn="l" rtl="0">
              <a:spcBef>
                <a:spcPts val="0"/>
              </a:spcBef>
              <a:spcAft>
                <a:spcPts val="0"/>
              </a:spcAft>
              <a:buClr>
                <a:srgbClr val="998146"/>
              </a:buClr>
              <a:buSzPts val="2400"/>
              <a:buFont typeface="Calibri"/>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a:p>
            <a:pPr marL="0" marR="0" lvl="0" indent="0" algn="l" rtl="0">
              <a:spcBef>
                <a:spcPts val="0"/>
              </a:spcBef>
              <a:spcAft>
                <a:spcPts val="0"/>
              </a:spcAft>
              <a:buNone/>
            </a:pPr>
            <a:endParaRPr sz="2400" dirty="0">
              <a:solidFill>
                <a:srgbClr val="998146"/>
              </a:solidFill>
              <a:latin typeface="Calibri"/>
              <a:ea typeface="Calibri"/>
              <a:cs typeface="Calibri"/>
              <a:sym typeface="Calibri"/>
            </a:endParaRPr>
          </a:p>
        </p:txBody>
      </p:sp>
      <p:sp>
        <p:nvSpPr>
          <p:cNvPr id="217" name="Google Shape;217;g25efa50d5dd_0_7"/>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1000">
                <a:solidFill>
                  <a:srgbClr val="898989"/>
                </a:solidFill>
                <a:latin typeface="Calibri"/>
                <a:ea typeface="Calibri"/>
                <a:cs typeface="Calibri"/>
                <a:sym typeface="Calibri"/>
              </a:rPr>
              <a:t>@CriticalConnections_2023.</a:t>
            </a:r>
            <a:endParaRPr/>
          </a:p>
        </p:txBody>
      </p:sp>
      <p:pic>
        <p:nvPicPr>
          <p:cNvPr id="218" name="Google Shape;218;g25efa50d5dd_0_7"/>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19" name="Google Shape;219;g25efa50d5dd_0_7"/>
          <p:cNvSpPr txBox="1"/>
          <p:nvPr/>
        </p:nvSpPr>
        <p:spPr>
          <a:xfrm>
            <a:off x="765050" y="1392925"/>
            <a:ext cx="10400697" cy="449350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dirty="0">
                <a:solidFill>
                  <a:schemeClr val="dk1"/>
                </a:solidFill>
                <a:latin typeface="Calibri"/>
                <a:ea typeface="Calibri"/>
                <a:cs typeface="Calibri"/>
                <a:sym typeface="Calibri"/>
              </a:rPr>
              <a:t>‘When I started making the film, I thought it was going to be easy by putting a bunch of pictures together, however, I had multiple challenges while making this film such as finding the right music and fitting the film in the time frame with just pictures. However, my biggest challenge was recording my voice. This was when I needed some help because there were some words I didn’t know the translation to and whether or not they made sense … I also managed to improve my Croatian and become more confident in speaking.’</a:t>
            </a:r>
            <a:endParaRPr sz="2800" dirty="0">
              <a:solidFill>
                <a:schemeClr val="dk1"/>
              </a:solidFill>
              <a:latin typeface="Calibri"/>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GB" sz="2800" dirty="0">
                <a:solidFill>
                  <a:schemeClr val="dk1"/>
                </a:solidFill>
                <a:latin typeface="Calibri"/>
                <a:ea typeface="Calibri"/>
                <a:cs typeface="Calibri"/>
                <a:sym typeface="Calibri"/>
              </a:rPr>
              <a:t>Student, Croatian Supplementary School, UK</a:t>
            </a:r>
            <a:endParaRPr sz="2800" dirty="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5efa50d5dd_0_7"/>
          <p:cNvSpPr txBox="1"/>
          <p:nvPr/>
        </p:nvSpPr>
        <p:spPr>
          <a:xfrm>
            <a:off x="545284" y="404664"/>
            <a:ext cx="10881665" cy="1143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Post-Production: Documenting the filmmaking process (1)</a:t>
            </a:r>
            <a:endParaRPr kumimoji="0" sz="24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04800" algn="l" defTabSz="914400" rtl="0" eaLnBrk="1" fontAlgn="auto" latinLnBrk="0" hangingPunct="1">
              <a:lnSpc>
                <a:spcPct val="100000"/>
              </a:lnSpc>
              <a:spcBef>
                <a:spcPts val="0"/>
              </a:spcBef>
              <a:spcAft>
                <a:spcPts val="0"/>
              </a:spcAft>
              <a:buClr>
                <a:srgbClr val="998146"/>
              </a:buClr>
              <a:buSzPts val="2400"/>
              <a:buFont typeface="Calibri"/>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p:txBody>
      </p:sp>
      <p:sp>
        <p:nvSpPr>
          <p:cNvPr id="217" name="Google Shape;217;g25efa50d5dd_0_7"/>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18" name="Google Shape;218;g25efa50d5dd_0_7"/>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19" name="Google Shape;219;g25efa50d5dd_0_7"/>
          <p:cNvSpPr txBox="1"/>
          <p:nvPr/>
        </p:nvSpPr>
        <p:spPr>
          <a:xfrm>
            <a:off x="765051" y="1547664"/>
            <a:ext cx="5098421" cy="457045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rPr>
              <a:t>The Making of </a:t>
            </a:r>
            <a:r>
              <a:rPr kumimoji="0" lang="en-GB" sz="2000" b="0" i="0" u="none" strike="noStrike" kern="0" cap="none" spc="0" normalizeH="0" baseline="0" noProof="0" dirty="0" err="1">
                <a:ln>
                  <a:noFill/>
                </a:ln>
                <a:solidFill>
                  <a:srgbClr val="000000"/>
                </a:solidFill>
                <a:effectLst/>
                <a:uLnTx/>
                <a:uFillTx/>
                <a:latin typeface="Calibri"/>
                <a:ea typeface="Calibri"/>
                <a:cs typeface="Calibri"/>
                <a:sym typeface="Calibri"/>
              </a:rPr>
              <a:t>Stribor’s</a:t>
            </a:r>
            <a:r>
              <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rPr>
              <a:t> Forest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GB"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Croatian-English shadow puppet film tells a story about a young man who goes to </a:t>
            </a:r>
            <a:r>
              <a:rPr lang="en-GB" sz="2000" b="0" i="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Stribor’s</a:t>
            </a:r>
            <a:r>
              <a:rPr lang="en-GB"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Forest to chop some wood, where he mysteriously meets a snake who suddenly turns into a beautiful girl. He takes her home to meet his mother. From that day the mother’s life becomes unfair, and lives change.</a:t>
            </a:r>
            <a:endParaRPr lang="en-GB" sz="2000" dirty="0">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hlinkClick r:id="rId4"/>
              </a:rPr>
              <a:t>https://vimeo.com/189141902</a:t>
            </a:r>
            <a:endPar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5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3" name="Picture 2" descr="A shadow of a person holding a puppet">
            <a:extLst>
              <a:ext uri="{FF2B5EF4-FFF2-40B4-BE49-F238E27FC236}">
                <a16:creationId xmlns:a16="http://schemas.microsoft.com/office/drawing/2014/main" id="{B76F8EC1-8197-992F-2D0C-7A1B2EF2D5F0}"/>
              </a:ext>
            </a:extLst>
          </p:cNvPr>
          <p:cNvPicPr>
            <a:picLocks noChangeAspect="1"/>
          </p:cNvPicPr>
          <p:nvPr/>
        </p:nvPicPr>
        <p:blipFill>
          <a:blip r:embed="rId5"/>
          <a:stretch>
            <a:fillRect/>
          </a:stretch>
        </p:blipFill>
        <p:spPr>
          <a:xfrm>
            <a:off x="6227862" y="2009318"/>
            <a:ext cx="5470715" cy="3647143"/>
          </a:xfrm>
          <a:prstGeom prst="rect">
            <a:avLst/>
          </a:prstGeom>
        </p:spPr>
      </p:pic>
    </p:spTree>
    <p:extLst>
      <p:ext uri="{BB962C8B-B14F-4D97-AF65-F5344CB8AC3E}">
        <p14:creationId xmlns:p14="http://schemas.microsoft.com/office/powerpoint/2010/main" val="90883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5efa50d5dd_0_7"/>
          <p:cNvSpPr txBox="1"/>
          <p:nvPr/>
        </p:nvSpPr>
        <p:spPr>
          <a:xfrm>
            <a:off x="765049" y="404664"/>
            <a:ext cx="10945982" cy="1143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Post-Production: Documenting the filmmaking process (2)</a:t>
            </a:r>
            <a:endParaRPr kumimoji="0" sz="24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04800" algn="l" defTabSz="914400" rtl="0" eaLnBrk="1" fontAlgn="auto" latinLnBrk="0" hangingPunct="1">
              <a:lnSpc>
                <a:spcPct val="100000"/>
              </a:lnSpc>
              <a:spcBef>
                <a:spcPts val="0"/>
              </a:spcBef>
              <a:spcAft>
                <a:spcPts val="0"/>
              </a:spcAft>
              <a:buClr>
                <a:srgbClr val="998146"/>
              </a:buClr>
              <a:buSzPts val="2400"/>
              <a:buFont typeface="Calibri"/>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98146"/>
              </a:solidFill>
              <a:effectLst/>
              <a:uLnTx/>
              <a:uFillTx/>
              <a:latin typeface="Calibri"/>
              <a:ea typeface="Calibri"/>
              <a:cs typeface="Calibri"/>
              <a:sym typeface="Calibri"/>
            </a:endParaRPr>
          </a:p>
        </p:txBody>
      </p:sp>
      <p:sp>
        <p:nvSpPr>
          <p:cNvPr id="217" name="Google Shape;217;g25efa50d5dd_0_7"/>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18" name="Google Shape;218;g25efa50d5dd_0_7"/>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19" name="Google Shape;219;g25efa50d5dd_0_7"/>
          <p:cNvSpPr txBox="1"/>
          <p:nvPr/>
        </p:nvSpPr>
        <p:spPr>
          <a:xfrm>
            <a:off x="765051" y="1547663"/>
            <a:ext cx="5904197" cy="449350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500" b="0" i="0" u="none" strike="noStrike" kern="0" cap="none" spc="0" normalizeH="0" baseline="0" noProof="0" dirty="0">
                <a:ln>
                  <a:noFill/>
                </a:ln>
                <a:solidFill>
                  <a:srgbClr val="000000"/>
                </a:solidFill>
                <a:effectLst/>
                <a:uLnTx/>
                <a:uFillTx/>
                <a:latin typeface="Calibri"/>
                <a:ea typeface="Calibri"/>
                <a:cs typeface="Calibri"/>
                <a:sym typeface="Calibri"/>
              </a:rPr>
              <a:t>Making of The B.A.D. Robot Film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500" i="1" dirty="0">
                <a:latin typeface="Calibri"/>
                <a:ea typeface="Calibri"/>
                <a:cs typeface="Calibri"/>
                <a:sym typeface="Calibri"/>
              </a:rPr>
              <a:t>B.A.D. Reflections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000" b="0" i="0" dirty="0">
                <a:solidFill>
                  <a:srgbClr val="131313"/>
                </a:solidFill>
                <a:effectLst/>
                <a:latin typeface="Calibri" panose="020F0502020204030204" pitchFamily="34" charset="0"/>
                <a:ea typeface="Calibri" panose="020F0502020204030204" pitchFamily="34" charset="0"/>
                <a:cs typeface="Calibri" panose="020F0502020204030204" pitchFamily="34" charset="0"/>
              </a:rPr>
              <a:t>A documentation of the film making process of ‘B.A.D. Robot’ trilingual Portuguese, Hungarian &amp; English film from the Goldsmiths digital storytelling project with some reflections.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GB" sz="2000" dirty="0">
              <a:solidFill>
                <a:srgbClr val="131313"/>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000" b="0" i="0" dirty="0">
                <a:solidFill>
                  <a:srgbClr val="131313"/>
                </a:solidFill>
                <a:effectLst/>
                <a:latin typeface="Calibri" panose="020F0502020204030204" pitchFamily="34" charset="0"/>
                <a:ea typeface="Calibri" panose="020F0502020204030204" pitchFamily="34" charset="0"/>
                <a:cs typeface="Calibri" panose="020F0502020204030204" pitchFamily="34" charset="0"/>
              </a:rPr>
              <a:t>Teachers: Marc Smith (Art Teacher) &amp; Mirela </a:t>
            </a:r>
            <a:r>
              <a:rPr lang="en-GB" sz="2000" b="0" i="0" dirty="0" err="1">
                <a:solidFill>
                  <a:srgbClr val="131313"/>
                </a:solidFill>
                <a:effectLst/>
                <a:latin typeface="Calibri" panose="020F0502020204030204" pitchFamily="34" charset="0"/>
                <a:ea typeface="Calibri" panose="020F0502020204030204" pitchFamily="34" charset="0"/>
                <a:cs typeface="Calibri" panose="020F0502020204030204" pitchFamily="34" charset="0"/>
              </a:rPr>
              <a:t>Dumic</a:t>
            </a:r>
            <a:r>
              <a:rPr lang="en-GB" sz="2000" b="0" i="0" dirty="0">
                <a:solidFill>
                  <a:srgbClr val="131313"/>
                </a:solidFill>
                <a:effectLst/>
                <a:latin typeface="Calibri" panose="020F0502020204030204" pitchFamily="34" charset="0"/>
                <a:ea typeface="Calibri" panose="020F0502020204030204" pitchFamily="34" charset="0"/>
                <a:cs typeface="Calibri" panose="020F0502020204030204" pitchFamily="34" charset="0"/>
              </a:rPr>
              <a:t> (Languages Teacher)</a:t>
            </a: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sng" strike="noStrike" kern="0" cap="none" spc="0" normalizeH="0" baseline="0" noProof="0" dirty="0">
                <a:ln>
                  <a:noFill/>
                </a:ln>
                <a:solidFill>
                  <a:srgbClr val="AD1F1F"/>
                </a:solidFill>
                <a:effectLst/>
                <a:uLnTx/>
                <a:uFillTx/>
                <a:latin typeface="Calibri"/>
                <a:ea typeface="Calibri"/>
                <a:cs typeface="Calibri"/>
                <a:sym typeface="Calibri"/>
                <a:hlinkClick r:id="rId4"/>
              </a:rPr>
              <a:t>https://www.youtube.com/watch?v=UmGyi_TDaR4</a:t>
            </a:r>
            <a:endParaRPr kumimoji="0" lang="en-GB"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 name="Shape 150">
            <a:extLst>
              <a:ext uri="{FF2B5EF4-FFF2-40B4-BE49-F238E27FC236}">
                <a16:creationId xmlns:a16="http://schemas.microsoft.com/office/drawing/2014/main" id="{A73C09EA-5DFD-DD4D-D8FD-693AC37A9638}"/>
              </a:ext>
            </a:extLst>
          </p:cNvPr>
          <p:cNvPicPr preferRelativeResize="0"/>
          <p:nvPr/>
        </p:nvPicPr>
        <p:blipFill>
          <a:blip r:embed="rId5">
            <a:alphaModFix/>
          </a:blip>
          <a:stretch>
            <a:fillRect/>
          </a:stretch>
        </p:blipFill>
        <p:spPr>
          <a:xfrm>
            <a:off x="7217990" y="1584881"/>
            <a:ext cx="1972149" cy="1473024"/>
          </a:xfrm>
          <a:prstGeom prst="rect">
            <a:avLst/>
          </a:prstGeom>
          <a:noFill/>
          <a:ln>
            <a:noFill/>
          </a:ln>
        </p:spPr>
      </p:pic>
      <p:pic>
        <p:nvPicPr>
          <p:cNvPr id="3" name="Shape 149">
            <a:extLst>
              <a:ext uri="{FF2B5EF4-FFF2-40B4-BE49-F238E27FC236}">
                <a16:creationId xmlns:a16="http://schemas.microsoft.com/office/drawing/2014/main" id="{A3DFC31C-E769-2968-752E-D439CDA2CD55}"/>
              </a:ext>
            </a:extLst>
          </p:cNvPr>
          <p:cNvPicPr preferRelativeResize="0"/>
          <p:nvPr/>
        </p:nvPicPr>
        <p:blipFill>
          <a:blip r:embed="rId6">
            <a:alphaModFix/>
          </a:blip>
          <a:stretch>
            <a:fillRect/>
          </a:stretch>
        </p:blipFill>
        <p:spPr>
          <a:xfrm>
            <a:off x="9454800" y="1584871"/>
            <a:ext cx="1972149" cy="1473034"/>
          </a:xfrm>
          <a:prstGeom prst="rect">
            <a:avLst/>
          </a:prstGeom>
          <a:noFill/>
          <a:ln>
            <a:noFill/>
          </a:ln>
        </p:spPr>
      </p:pic>
      <p:pic>
        <p:nvPicPr>
          <p:cNvPr id="4" name="Shape 152">
            <a:extLst>
              <a:ext uri="{FF2B5EF4-FFF2-40B4-BE49-F238E27FC236}">
                <a16:creationId xmlns:a16="http://schemas.microsoft.com/office/drawing/2014/main" id="{15CC7442-6ADB-D269-D686-CD9FC38E0C9A}"/>
              </a:ext>
            </a:extLst>
          </p:cNvPr>
          <p:cNvPicPr preferRelativeResize="0"/>
          <p:nvPr/>
        </p:nvPicPr>
        <p:blipFill>
          <a:blip r:embed="rId7">
            <a:alphaModFix/>
          </a:blip>
          <a:stretch>
            <a:fillRect/>
          </a:stretch>
        </p:blipFill>
        <p:spPr>
          <a:xfrm>
            <a:off x="7217990" y="3263317"/>
            <a:ext cx="4208959" cy="3190019"/>
          </a:xfrm>
          <a:prstGeom prst="rect">
            <a:avLst/>
          </a:prstGeom>
          <a:noFill/>
          <a:ln>
            <a:noFill/>
          </a:ln>
        </p:spPr>
      </p:pic>
    </p:spTree>
    <p:extLst>
      <p:ext uri="{BB962C8B-B14F-4D97-AF65-F5344CB8AC3E}">
        <p14:creationId xmlns:p14="http://schemas.microsoft.com/office/powerpoint/2010/main" val="813346617"/>
      </p:ext>
    </p:extLst>
  </p:cSld>
  <p:clrMapOvr>
    <a:masterClrMapping/>
  </p:clrMapOvr>
</p:sld>
</file>

<file path=ppt/theme/theme1.xml><?xml version="1.0" encoding="utf-8"?>
<a:theme xmlns:a="http://schemas.openxmlformats.org/drawingml/2006/main" name="Office">
  <a:themeElements>
    <a:clrScheme name="Benutzerdefiniert 1">
      <a:dk1>
        <a:srgbClr val="000000"/>
      </a:dk1>
      <a:lt1>
        <a:srgbClr val="FFFFFF"/>
      </a:lt1>
      <a:dk2>
        <a:srgbClr val="FFC09D"/>
      </a:dk2>
      <a:lt2>
        <a:srgbClr val="FBEEC9"/>
      </a:lt2>
      <a:accent1>
        <a:srgbClr val="EFEFEF"/>
      </a:accent1>
      <a:accent2>
        <a:srgbClr val="FC9866"/>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1342</Words>
  <Application>Microsoft Office PowerPoint</Application>
  <PresentationFormat>Widescreen</PresentationFormat>
  <Paragraphs>171</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Georgia</vt:lpstr>
      <vt:lpstr>Times New Roman</vt:lpstr>
      <vt:lpstr>Office</vt:lpstr>
      <vt:lpstr>  Critical Connections:  Multilingual Digital Storytelling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Connections:  Multilingual Digital Storytelling Project</dc:title>
  <dc:creator>Judith Rifeser</dc:creator>
  <cp:lastModifiedBy>Vicky Macleroy</cp:lastModifiedBy>
  <cp:revision>10</cp:revision>
  <dcterms:created xsi:type="dcterms:W3CDTF">2020-11-04T12:05:12Z</dcterms:created>
  <dcterms:modified xsi:type="dcterms:W3CDTF">2023-11-07T16:18:49Z</dcterms:modified>
</cp:coreProperties>
</file>