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65" r:id="rId4"/>
    <p:sldId id="258" r:id="rId5"/>
    <p:sldId id="259" r:id="rId6"/>
    <p:sldId id="262" r:id="rId7"/>
    <p:sldId id="263" r:id="rId8"/>
    <p:sldId id="266"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 roundtripDataSignature="AMtx7mjSHSFpNhvg/chqv7xGKvnQqts/1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96" d="100"/>
          <a:sy n="96" d="100"/>
        </p:scale>
        <p:origin x="149"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75ba9ba9d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g275ba9ba9d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5efa50d5dd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g25efa50d5dd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7466a8c508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 name="Google Shape;128;g27466a8c508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5"/>
        <p:cNvGrpSpPr/>
        <p:nvPr/>
      </p:nvGrpSpPr>
      <p:grpSpPr>
        <a:xfrm>
          <a:off x="0" y="0"/>
          <a:ext cx="0" cy="0"/>
          <a:chOff x="0" y="0"/>
          <a:chExt cx="0" cy="0"/>
        </a:xfrm>
      </p:grpSpPr>
      <p:sp>
        <p:nvSpPr>
          <p:cNvPr id="16" name="Google Shape;1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20"/>
        <p:cNvGrpSpPr/>
        <p:nvPr/>
      </p:nvGrpSpPr>
      <p:grpSpPr>
        <a:xfrm>
          <a:off x="0" y="0"/>
          <a:ext cx="0" cy="0"/>
          <a:chOff x="0" y="0"/>
          <a:chExt cx="0" cy="0"/>
        </a:xfrm>
      </p:grpSpPr>
      <p:sp>
        <p:nvSpPr>
          <p:cNvPr id="21" name="Google Shape;2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4"/>
        <p:cNvGrpSpPr/>
        <p:nvPr/>
      </p:nvGrpSpPr>
      <p:grpSpPr>
        <a:xfrm>
          <a:off x="0" y="0"/>
          <a:ext cx="0" cy="0"/>
          <a:chOff x="0" y="0"/>
          <a:chExt cx="0" cy="0"/>
        </a:xfrm>
      </p:grpSpPr>
      <p:sp>
        <p:nvSpPr>
          <p:cNvPr id="25" name="Google Shape;25;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 name="Google Shape;2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0"/>
        <p:cNvGrpSpPr/>
        <p:nvPr/>
      </p:nvGrpSpPr>
      <p:grpSpPr>
        <a:xfrm>
          <a:off x="0" y="0"/>
          <a:ext cx="0" cy="0"/>
          <a:chOff x="0" y="0"/>
          <a:chExt cx="0" cy="0"/>
        </a:xfrm>
      </p:grpSpPr>
      <p:sp>
        <p:nvSpPr>
          <p:cNvPr id="31" name="Google Shape;3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2"/>
        <p:cNvGrpSpPr/>
        <p:nvPr/>
      </p:nvGrpSpPr>
      <p:grpSpPr>
        <a:xfrm>
          <a:off x="0" y="0"/>
          <a:ext cx="0" cy="0"/>
          <a:chOff x="0" y="0"/>
          <a:chExt cx="0" cy="0"/>
        </a:xfrm>
      </p:grpSpPr>
      <p:sp>
        <p:nvSpPr>
          <p:cNvPr id="43" name="Google Shape;4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goldsmithsmdst.com/film-festival-201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goldsmithsmdst.com/film-booklet-and-film-screening-2023/"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vimeo.com/85541260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vimeo.com/855406663"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vimeo.com/594635100"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 name="Google Shape;89;p1"/>
          <p:cNvPicPr preferRelativeResize="0"/>
          <p:nvPr/>
        </p:nvPicPr>
        <p:blipFill rotWithShape="1">
          <a:blip r:embed="rId3">
            <a:alphaModFix/>
          </a:blip>
          <a:srcRect/>
          <a:stretch/>
        </p:blipFill>
        <p:spPr>
          <a:xfrm>
            <a:off x="3523488" y="10"/>
            <a:ext cx="8668512" cy="6857990"/>
          </a:xfrm>
          <a:prstGeom prst="rect">
            <a:avLst/>
          </a:prstGeom>
          <a:noFill/>
          <a:ln>
            <a:noFill/>
          </a:ln>
        </p:spPr>
      </p:pic>
      <p:sp>
        <p:nvSpPr>
          <p:cNvPr id="90" name="Google Shape;90;p1"/>
          <p:cNvSpPr/>
          <p:nvPr/>
        </p:nvSpPr>
        <p:spPr>
          <a:xfrm>
            <a:off x="3" y="0"/>
            <a:ext cx="9339206" cy="6858000"/>
          </a:xfrm>
          <a:prstGeom prst="rect">
            <a:avLst/>
          </a:prstGeom>
          <a:gradFill>
            <a:gsLst>
              <a:gs pos="0">
                <a:srgbClr val="000000">
                  <a:alpha val="0"/>
                </a:srgbClr>
              </a:gs>
              <a:gs pos="33000">
                <a:srgbClr val="000000">
                  <a:alpha val="63529"/>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p1"/>
          <p:cNvSpPr txBox="1">
            <a:spLocks noGrp="1"/>
          </p:cNvSpPr>
          <p:nvPr>
            <p:ph type="title"/>
          </p:nvPr>
        </p:nvSpPr>
        <p:spPr>
          <a:xfrm>
            <a:off x="473901" y="166876"/>
            <a:ext cx="8668512"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700"/>
              <a:buFont typeface="Calibri"/>
              <a:buNone/>
            </a:pPr>
            <a:br>
              <a:rPr lang="en-GB" sz="3700" dirty="0">
                <a:solidFill>
                  <a:schemeClr val="lt1"/>
                </a:solidFill>
              </a:rPr>
            </a:br>
            <a:br>
              <a:rPr lang="en-GB" sz="3700" dirty="0">
                <a:solidFill>
                  <a:schemeClr val="lt1"/>
                </a:solidFill>
              </a:rPr>
            </a:br>
            <a: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Critical Connections:</a:t>
            </a:r>
            <a:b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b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Multilingual Digital Storytelling Project</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2" name="Google Shape;92;p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 name="Google Shape;93;p1"/>
          <p:cNvSpPr/>
          <p:nvPr/>
        </p:nvSpPr>
        <p:spPr>
          <a:xfrm>
            <a:off x="481029" y="4546920"/>
            <a:ext cx="3977640" cy="18288"/>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 name="Google Shape;94;p1"/>
          <p:cNvSpPr txBox="1"/>
          <p:nvPr/>
        </p:nvSpPr>
        <p:spPr>
          <a:xfrm>
            <a:off x="481029" y="3645151"/>
            <a:ext cx="933920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Professor Vicky Macleroy, Dr Jim Anderson, Dr Yu-Chiao Chung, Dr Judith Rifeser</a:t>
            </a:r>
            <a:r>
              <a:rPr lang="en-GB" sz="1800" b="0" i="0" u="none" strike="noStrike" cap="none">
                <a:solidFill>
                  <a:schemeClr val="dk1"/>
                </a:solidFill>
                <a:latin typeface="Calibri"/>
                <a:ea typeface="Calibri"/>
                <a:cs typeface="Calibri"/>
                <a:sym typeface="Calibri"/>
              </a:rPr>
              <a:t>r</a:t>
            </a:r>
            <a:endParaRPr sz="1400" b="0" i="0" u="none" strike="noStrike" cap="none">
              <a:solidFill>
                <a:srgbClr val="000000"/>
              </a:solidFill>
              <a:latin typeface="Arial"/>
              <a:ea typeface="Arial"/>
              <a:cs typeface="Arial"/>
              <a:sym typeface="Arial"/>
            </a:endParaRPr>
          </a:p>
        </p:txBody>
      </p:sp>
      <p:sp>
        <p:nvSpPr>
          <p:cNvPr id="95" name="Google Shape;95;p1"/>
          <p:cNvSpPr txBox="1"/>
          <p:nvPr/>
        </p:nvSpPr>
        <p:spPr>
          <a:xfrm>
            <a:off x="643124" y="4556075"/>
            <a:ext cx="7330500" cy="831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GB" sz="4800" b="0" i="0" u="none" strike="noStrike" cap="none"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rPr>
              <a:t>Workshop 7: Film Festival</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96" name="Google Shape;96;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GB"/>
              <a:t>@CriticalConnections_2023</a:t>
            </a:r>
            <a:endParaRPr/>
          </a:p>
        </p:txBody>
      </p:sp>
      <p:pic>
        <p:nvPicPr>
          <p:cNvPr id="97" name="Google Shape;97;p1"/>
          <p:cNvPicPr preferRelativeResize="0"/>
          <p:nvPr/>
        </p:nvPicPr>
        <p:blipFill rotWithShape="1">
          <a:blip r:embed="rId4">
            <a:alphaModFix/>
          </a:blip>
          <a:srcRect/>
          <a:stretch/>
        </p:blipFill>
        <p:spPr>
          <a:xfrm>
            <a:off x="1192245" y="413914"/>
            <a:ext cx="1583761" cy="4689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4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g275ba9ba9d1_0_0"/>
          <p:cNvSpPr/>
          <p:nvPr/>
        </p:nvSpPr>
        <p:spPr>
          <a:xfrm>
            <a:off x="467361" y="1809569"/>
            <a:ext cx="7936807" cy="4478781"/>
          </a:xfrm>
          <a:prstGeom prst="rect">
            <a:avLst/>
          </a:prstGeom>
          <a:solidFill>
            <a:schemeClr val="lt1"/>
          </a:solidFill>
          <a:ln>
            <a:noFill/>
          </a:ln>
        </p:spPr>
        <p:txBody>
          <a:bodyPr spcFirstLastPara="1" wrap="square" lIns="91425" tIns="45700" rIns="91425" bIns="45700" anchor="ctr" anchorCtr="0">
            <a:noAutofit/>
          </a:bodyPr>
          <a:lstStyle/>
          <a:p>
            <a:pPr algn="l" fontAlgn="base"/>
            <a:r>
              <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 was trying to count all the things that you’re showing that you can do and there’s really a lot, working together as a group, everybody who came up here talked about how they’d worked together as a group, and it is learning another language … </a:t>
            </a:r>
          </a:p>
          <a:p>
            <a:pPr algn="l" fontAlgn="base"/>
            <a:endPar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l" fontAlgn="base"/>
            <a:r>
              <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the other skill of course you’ve showed today is actually the digital film-making. It’s a wonderful thing, but the cleverness is to bring it all together – so you’ve had to work with other people, you’ve had to make the film and learn all those skills and you’ve had to begin to learn a language. And if you put on top of that working with schools from overseas, I just think it’s been a wonderful show of what you’ve been able to do.</a:t>
            </a:r>
          </a:p>
          <a:p>
            <a:pPr algn="l" fontAlgn="base"/>
            <a:endParaRPr lang="en-GB"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fontAlgn="base"/>
            <a:endParaRPr lang="en-GB"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fontAlgn="base"/>
            <a:r>
              <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Baroness Estelle Morris, Critical Connections Film Festival, Goldsmiths</a:t>
            </a:r>
          </a:p>
          <a:p>
            <a:pPr algn="l" fontAlgn="base"/>
            <a:r>
              <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https://goldsmithsmdst.com/film-festival-2013/</a:t>
            </a:r>
            <a:endPar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l" fontAlgn="base"/>
            <a:endParaRPr lang="en-GB"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3" name="Google Shape;103;g275ba9ba9d1_0_0"/>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4" name="Google Shape;104;g275ba9ba9d1_0_0"/>
          <p:cNvSpPr txBox="1"/>
          <p:nvPr/>
        </p:nvSpPr>
        <p:spPr>
          <a:xfrm>
            <a:off x="349857" y="477998"/>
            <a:ext cx="10147444" cy="853574"/>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rgbClr val="000000"/>
              </a:buClr>
              <a:buSzPct val="99993"/>
              <a:buFont typeface="Arial"/>
              <a:buNone/>
            </a:pPr>
            <a:r>
              <a:rPr lang="en-GB" sz="144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Film Festival: Presenting to a public audience</a:t>
            </a:r>
            <a:endParaRPr sz="144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0" algn="l" rtl="0">
              <a:lnSpc>
                <a:spcPct val="90000"/>
              </a:lnSpc>
              <a:spcBef>
                <a:spcPts val="600"/>
              </a:spcBef>
              <a:spcAft>
                <a:spcPts val="0"/>
              </a:spcAft>
              <a:buClr>
                <a:srgbClr val="000000"/>
              </a:buClr>
              <a:buSzPct val="100000"/>
              <a:buFont typeface="Arial"/>
              <a:buNone/>
            </a:pPr>
            <a:endParaRPr sz="1400" b="0" i="0" u="none" strike="noStrike" cap="none" dirty="0">
              <a:solidFill>
                <a:srgbClr val="000000"/>
              </a:solidFill>
              <a:latin typeface="Arial"/>
              <a:ea typeface="Arial"/>
              <a:cs typeface="Arial"/>
              <a:sym typeface="Arial"/>
            </a:endParaRPr>
          </a:p>
          <a:p>
            <a:pPr marL="457200" marR="0" lvl="0" indent="-147637"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p:txBody>
      </p:sp>
      <p:sp>
        <p:nvSpPr>
          <p:cNvPr id="105" name="Google Shape;105;g275ba9ba9d1_0_0"/>
          <p:cNvSpPr/>
          <p:nvPr/>
        </p:nvSpPr>
        <p:spPr>
          <a:xfrm rot="-5400000">
            <a:off x="8912417" y="1218431"/>
            <a:ext cx="2387700" cy="2387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07" name="Google Shape;107;g275ba9ba9d1_0_0"/>
          <p:cNvCxnSpPr/>
          <p:nvPr/>
        </p:nvCxnSpPr>
        <p:spPr>
          <a:xfrm>
            <a:off x="11724638" y="1331572"/>
            <a:ext cx="0" cy="1597800"/>
          </a:xfrm>
          <a:prstGeom prst="straightConnector1">
            <a:avLst/>
          </a:prstGeom>
          <a:noFill/>
          <a:ln w="127000" cap="rnd" cmpd="sng">
            <a:solidFill>
              <a:schemeClr val="accent4"/>
            </a:solidFill>
            <a:prstDash val="dash"/>
            <a:miter lim="800000"/>
            <a:headEnd type="none" w="sm" len="sm"/>
            <a:tailEnd type="none" w="sm" len="sm"/>
          </a:ln>
        </p:spPr>
      </p:cxnSp>
      <p:sp>
        <p:nvSpPr>
          <p:cNvPr id="108" name="Google Shape;108;g275ba9ba9d1_0_0"/>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g275ba9ba9d1_0_0"/>
          <p:cNvSpPr/>
          <p:nvPr/>
        </p:nvSpPr>
        <p:spPr>
          <a:xfrm rot="-607019">
            <a:off x="6086903" y="4145176"/>
            <a:ext cx="4083494" cy="4083494"/>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 name="Google Shape;110;g275ba9ba9d1_0_0"/>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GB" sz="1000">
                <a:solidFill>
                  <a:srgbClr val="898989"/>
                </a:solidFill>
                <a:latin typeface="Calibri"/>
                <a:ea typeface="Calibri"/>
                <a:cs typeface="Calibri"/>
                <a:sym typeface="Calibri"/>
              </a:rPr>
              <a:t>@CriticalConnections_2023.</a:t>
            </a:r>
            <a:endParaRPr/>
          </a:p>
        </p:txBody>
      </p:sp>
      <p:pic>
        <p:nvPicPr>
          <p:cNvPr id="111" name="Google Shape;111;g275ba9ba9d1_0_0"/>
          <p:cNvPicPr preferRelativeResize="0"/>
          <p:nvPr/>
        </p:nvPicPr>
        <p:blipFill rotWithShape="1">
          <a:blip r:embed="rId4">
            <a:alphaModFix/>
          </a:blip>
          <a:srcRect/>
          <a:stretch/>
        </p:blipFill>
        <p:spPr>
          <a:xfrm>
            <a:off x="119336" y="6580415"/>
            <a:ext cx="937418" cy="2775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66AA35-E65E-2F2B-D560-01382C36D146}"/>
              </a:ext>
            </a:extLst>
          </p:cNvPr>
          <p:cNvSpPr txBox="1"/>
          <p:nvPr/>
        </p:nvSpPr>
        <p:spPr>
          <a:xfrm>
            <a:off x="437321" y="437322"/>
            <a:ext cx="10797871" cy="875624"/>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ct val="99993"/>
              <a:buFont typeface="Arial"/>
              <a:buNone/>
              <a:tabLst/>
              <a:defRPr/>
            </a:pPr>
            <a:r>
              <a:rPr kumimoji="0" lang="en-GB" sz="3600" b="0" i="0" u="none" strike="noStrike" kern="0" cap="none" spc="0" normalizeH="0" baseline="0" noProof="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Film Festival: Film Booklet and Film Screening</a:t>
            </a:r>
          </a:p>
          <a:p>
            <a:pPr marL="0" marR="0" lvl="0" indent="80962" algn="l" defTabSz="914400" rtl="0" eaLnBrk="1" fontAlgn="auto" latinLnBrk="0" hangingPunct="1">
              <a:lnSpc>
                <a:spcPct val="90000"/>
              </a:lnSpc>
              <a:spcBef>
                <a:spcPts val="600"/>
              </a:spcBef>
              <a:spcAft>
                <a:spcPts val="0"/>
              </a:spcAft>
              <a:buClr>
                <a:srgbClr val="998146"/>
              </a:buClr>
              <a:buSzPct val="100000"/>
              <a:buFont typeface="Arial"/>
              <a:buNone/>
              <a:tabLst/>
              <a:defRPr/>
            </a:pPr>
            <a:endParaRPr kumimoji="0" lang="en-GB" sz="15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 name="TextBox 3">
            <a:extLst>
              <a:ext uri="{FF2B5EF4-FFF2-40B4-BE49-F238E27FC236}">
                <a16:creationId xmlns:a16="http://schemas.microsoft.com/office/drawing/2014/main" id="{83B6D2E4-74AA-D5EA-40E6-A612D83B0952}"/>
              </a:ext>
            </a:extLst>
          </p:cNvPr>
          <p:cNvSpPr txBox="1"/>
          <p:nvPr/>
        </p:nvSpPr>
        <p:spPr>
          <a:xfrm>
            <a:off x="437321" y="1312946"/>
            <a:ext cx="6297434" cy="4708981"/>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Have look at the Film Booklet and Film Screening 2023 to gain insight into how the films are presented to a global audience.</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 images for the front and back cover of the film booklet are selected from students’ artwork. The images for the film booklet (2023) were created by students at the Herz Jesu </a:t>
            </a:r>
            <a:r>
              <a:rPr kumimoji="0" lang="en-GB" sz="20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Institut</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Italy and Europa School, UK.</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hlinkClick r:id="rId2"/>
              </a:rPr>
              <a:t>https://goldsmithsmdst.com/film-booklet-and-film-screening-2023/</a:t>
            </a: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5" name="Picture 4" descr="A drawing of a tree&#10;&#10;Description automatically generated">
            <a:extLst>
              <a:ext uri="{FF2B5EF4-FFF2-40B4-BE49-F238E27FC236}">
                <a16:creationId xmlns:a16="http://schemas.microsoft.com/office/drawing/2014/main" id="{02F73577-1CEF-37B0-6DCF-BDB4A5529C7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8626" y="1312946"/>
            <a:ext cx="4027399" cy="2130950"/>
          </a:xfrm>
          <a:prstGeom prst="rect">
            <a:avLst/>
          </a:prstGeom>
          <a:noFill/>
          <a:ln>
            <a:noFill/>
          </a:ln>
        </p:spPr>
      </p:pic>
      <p:pic>
        <p:nvPicPr>
          <p:cNvPr id="7" name="Picture 6">
            <a:extLst>
              <a:ext uri="{FF2B5EF4-FFF2-40B4-BE49-F238E27FC236}">
                <a16:creationId xmlns:a16="http://schemas.microsoft.com/office/drawing/2014/main" id="{75B0043B-4EE6-C5A1-6F6B-9B12B601D1A2}"/>
              </a:ext>
            </a:extLst>
          </p:cNvPr>
          <p:cNvPicPr>
            <a:picLocks noChangeAspect="1"/>
          </p:cNvPicPr>
          <p:nvPr/>
        </p:nvPicPr>
        <p:blipFill>
          <a:blip r:embed="rId4"/>
          <a:stretch>
            <a:fillRect/>
          </a:stretch>
        </p:blipFill>
        <p:spPr>
          <a:xfrm>
            <a:off x="8322570" y="3735526"/>
            <a:ext cx="2179509" cy="2815834"/>
          </a:xfrm>
          <a:prstGeom prst="rect">
            <a:avLst/>
          </a:prstGeom>
        </p:spPr>
      </p:pic>
    </p:spTree>
    <p:extLst>
      <p:ext uri="{BB962C8B-B14F-4D97-AF65-F5344CB8AC3E}">
        <p14:creationId xmlns:p14="http://schemas.microsoft.com/office/powerpoint/2010/main" val="1359385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g25efa50d5dd_0_34"/>
          <p:cNvSpPr/>
          <p:nvPr/>
        </p:nvSpPr>
        <p:spPr>
          <a:xfrm>
            <a:off x="338325" y="1331571"/>
            <a:ext cx="8411392" cy="4956854"/>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15000"/>
              </a:lnSpc>
              <a:spcBef>
                <a:spcPts val="1200"/>
              </a:spcBef>
              <a:spcAft>
                <a:spcPts val="0"/>
              </a:spcAft>
              <a:buClr>
                <a:srgbClr val="000000"/>
              </a:buClr>
              <a:buSzPts val="11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1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1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100"/>
              <a:buFont typeface="Arial"/>
              <a:buNone/>
            </a:pPr>
            <a:r>
              <a:rPr lang="en-GB" sz="2300" i="0" u="none" strike="noStrike" cap="none" dirty="0">
                <a:solidFill>
                  <a:schemeClr val="dk1"/>
                </a:solidFill>
                <a:latin typeface="Calibri"/>
                <a:ea typeface="Calibri"/>
                <a:cs typeface="Calibri"/>
                <a:sym typeface="Calibri"/>
              </a:rPr>
              <a:t>Check list for submission</a:t>
            </a:r>
          </a:p>
          <a:p>
            <a:pPr marL="425450" marR="0" lvl="0" indent="-342900" algn="l" rtl="0">
              <a:lnSpc>
                <a:spcPct val="115000"/>
              </a:lnSpc>
              <a:spcBef>
                <a:spcPts val="1200"/>
              </a:spcBef>
              <a:spcAft>
                <a:spcPts val="0"/>
              </a:spcAft>
              <a:buClr>
                <a:schemeClr val="dk1"/>
              </a:buClr>
              <a:buSzPts val="23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MP4 film file – the digital story (3 – 5 minutes)</a:t>
            </a:r>
            <a:endParaRPr sz="2000" i="0" u="none" strike="noStrike" cap="none" dirty="0">
              <a:solidFill>
                <a:schemeClr val="dk1"/>
              </a:solidFill>
              <a:latin typeface="Calibri"/>
              <a:ea typeface="Calibri"/>
              <a:cs typeface="Calibri"/>
              <a:sym typeface="Calibri"/>
            </a:endParaRPr>
          </a:p>
          <a:p>
            <a:pPr marL="425450" marR="0" lvl="0" indent="-342900" algn="l" rtl="0">
              <a:lnSpc>
                <a:spcPct val="115000"/>
              </a:lnSpc>
              <a:spcBef>
                <a:spcPts val="0"/>
              </a:spcBef>
              <a:spcAft>
                <a:spcPts val="0"/>
              </a:spcAft>
              <a:buClr>
                <a:schemeClr val="dk1"/>
              </a:buClr>
              <a:buSzPts val="23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MP4 film file – introduction to the film – (about 1 minute). This could be a PowerPoint presentation about the film.</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Title of the digital story</a:t>
            </a:r>
            <a:endParaRPr lang="en-GB" sz="2000"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Photograph or screen shot for the film booklet</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Lead teacher(s)</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Year group and/or names of students</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Languages in the film</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Description of the film (50 – 100 words) </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Name of school </a:t>
            </a:r>
            <a:endParaRPr sz="2000" i="0" u="none" strike="noStrike" cap="none" dirty="0">
              <a:solidFill>
                <a:schemeClr val="dk1"/>
              </a:solidFill>
              <a:latin typeface="Calibri"/>
              <a:ea typeface="Calibri"/>
              <a:cs typeface="Calibri"/>
              <a:sym typeface="Calibri"/>
            </a:endParaRP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000" i="0" u="none" strike="noStrike" cap="none" dirty="0">
                <a:solidFill>
                  <a:schemeClr val="dk1"/>
                </a:solidFill>
                <a:latin typeface="Calibri"/>
                <a:ea typeface="Calibri"/>
                <a:cs typeface="Calibri"/>
                <a:sym typeface="Calibri"/>
              </a:rPr>
              <a:t>School Logo (if you have one for the festival certificates</a:t>
            </a:r>
          </a:p>
          <a:p>
            <a:pPr marL="438150" marR="0" lvl="0" indent="-342900" algn="l" rtl="0">
              <a:lnSpc>
                <a:spcPct val="115000"/>
              </a:lnSpc>
              <a:spcBef>
                <a:spcPts val="0"/>
              </a:spcBef>
              <a:spcAft>
                <a:spcPts val="0"/>
              </a:spcAft>
              <a:buClr>
                <a:schemeClr val="dk1"/>
              </a:buClr>
              <a:buSzPts val="2100"/>
              <a:buFont typeface="Arial" panose="020B0604020202020204" pitchFamily="34" charset="0"/>
              <a:buChar char="•"/>
            </a:pPr>
            <a:endParaRPr sz="2000"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100"/>
              <a:buFont typeface="Arial"/>
              <a:buNone/>
            </a:pPr>
            <a:r>
              <a:rPr lang="en-GB" sz="1800" b="0" i="0" u="none" strike="noStrike" cap="none" dirty="0">
                <a:solidFill>
                  <a:schemeClr val="dk1"/>
                </a:solidFill>
                <a:latin typeface="Calibri"/>
                <a:ea typeface="Calibri"/>
                <a:cs typeface="Calibri"/>
                <a:sym typeface="Calibri"/>
              </a:rPr>
              <a:t> </a:t>
            </a: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100"/>
              <a:buFont typeface="Arial"/>
              <a:buNone/>
            </a:pPr>
            <a:r>
              <a:rPr lang="en-GB" sz="1800" b="0" i="0" u="none" strike="noStrike" cap="none" dirty="0">
                <a:solidFill>
                  <a:schemeClr val="lt1"/>
                </a:solidFill>
                <a:latin typeface="Calibri"/>
                <a:ea typeface="Calibri"/>
                <a:cs typeface="Calibri"/>
                <a:sym typeface="Calibri"/>
              </a:rPr>
              <a:t>)</a:t>
            </a: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1200"/>
              </a:spcBef>
              <a:spcAft>
                <a:spcPts val="0"/>
              </a:spcAft>
              <a:buClr>
                <a:srgbClr val="000000"/>
              </a:buClr>
              <a:buSzPts val="1800"/>
              <a:buFont typeface="Arial"/>
              <a:buNone/>
            </a:pPr>
            <a:r>
              <a:rPr lang="en-GB" sz="1800" b="0" i="0" u="none" strike="noStrike" cap="none" dirty="0">
                <a:solidFill>
                  <a:schemeClr val="lt1"/>
                </a:solidFill>
                <a:latin typeface="Calibri"/>
                <a:ea typeface="Calibri"/>
                <a:cs typeface="Calibri"/>
                <a:sym typeface="Calibri"/>
              </a:rPr>
              <a:t>Fil </a:t>
            </a:r>
            <a:endParaRPr sz="1800" b="0" i="0" u="none" strike="noStrike" cap="none" dirty="0">
              <a:solidFill>
                <a:schemeClr val="lt1"/>
              </a:solidFill>
              <a:latin typeface="Calibri"/>
              <a:ea typeface="Calibri"/>
              <a:cs typeface="Calibri"/>
              <a:sym typeface="Calibri"/>
            </a:endParaRPr>
          </a:p>
        </p:txBody>
      </p:sp>
      <p:sp>
        <p:nvSpPr>
          <p:cNvPr id="117" name="Google Shape;117;g25efa50d5dd_0_34"/>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 name="Google Shape;118;g25efa50d5dd_0_34"/>
          <p:cNvSpPr txBox="1"/>
          <p:nvPr/>
        </p:nvSpPr>
        <p:spPr>
          <a:xfrm>
            <a:off x="338324" y="477998"/>
            <a:ext cx="8988555" cy="85357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ct val="99993"/>
              <a:buFont typeface="Arial"/>
              <a:buNone/>
            </a:pPr>
            <a:r>
              <a:rPr lang="en-GB" sz="36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Film Festival</a:t>
            </a: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 </a:t>
            </a:r>
            <a:r>
              <a:rPr lang="en-GB" sz="36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Critical Connections Project </a:t>
            </a:r>
            <a:endParaRPr sz="36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0" algn="l" rtl="0">
              <a:lnSpc>
                <a:spcPct val="90000"/>
              </a:lnSpc>
              <a:spcBef>
                <a:spcPts val="600"/>
              </a:spcBef>
              <a:spcAft>
                <a:spcPts val="0"/>
              </a:spcAft>
              <a:buClr>
                <a:srgbClr val="000000"/>
              </a:buClr>
              <a:buSzPct val="100000"/>
              <a:buFont typeface="Arial"/>
              <a:buNone/>
            </a:pPr>
            <a:endParaRPr sz="1400" b="0" i="0" u="none" strike="noStrike" cap="none" dirty="0">
              <a:solidFill>
                <a:srgbClr val="000000"/>
              </a:solidFill>
              <a:latin typeface="Arial"/>
              <a:ea typeface="Arial"/>
              <a:cs typeface="Arial"/>
              <a:sym typeface="Arial"/>
            </a:endParaRPr>
          </a:p>
          <a:p>
            <a:pPr marL="457200" marR="0" lvl="0" indent="-147636"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ct val="100000"/>
              <a:buFont typeface="Arial"/>
              <a:buNone/>
            </a:pPr>
            <a:endParaRPr sz="1500" b="0" i="0" u="none" strike="noStrike" cap="none" dirty="0">
              <a:solidFill>
                <a:schemeClr val="dk1"/>
              </a:solidFill>
              <a:latin typeface="Calibri"/>
              <a:ea typeface="Calibri"/>
              <a:cs typeface="Calibri"/>
              <a:sym typeface="Calibri"/>
            </a:endParaRPr>
          </a:p>
        </p:txBody>
      </p:sp>
      <p:sp>
        <p:nvSpPr>
          <p:cNvPr id="119" name="Google Shape;119;g25efa50d5dd_0_34"/>
          <p:cNvSpPr/>
          <p:nvPr/>
        </p:nvSpPr>
        <p:spPr>
          <a:xfrm rot="-5400000">
            <a:off x="8912417" y="1218431"/>
            <a:ext cx="2387700" cy="2387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21" name="Google Shape;121;g25efa50d5dd_0_34"/>
          <p:cNvCxnSpPr/>
          <p:nvPr/>
        </p:nvCxnSpPr>
        <p:spPr>
          <a:xfrm>
            <a:off x="11724638" y="1331572"/>
            <a:ext cx="0" cy="1597800"/>
          </a:xfrm>
          <a:prstGeom prst="straightConnector1">
            <a:avLst/>
          </a:prstGeom>
          <a:noFill/>
          <a:ln w="127000" cap="rnd" cmpd="sng">
            <a:solidFill>
              <a:schemeClr val="accent4"/>
            </a:solidFill>
            <a:prstDash val="dash"/>
            <a:miter lim="800000"/>
            <a:headEnd type="none" w="sm" len="sm"/>
            <a:tailEnd type="none" w="sm" len="sm"/>
          </a:ln>
        </p:spPr>
      </p:cxnSp>
      <p:sp>
        <p:nvSpPr>
          <p:cNvPr id="122" name="Google Shape;122;g25efa50d5dd_0_34"/>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g25efa50d5dd_0_34"/>
          <p:cNvSpPr/>
          <p:nvPr/>
        </p:nvSpPr>
        <p:spPr>
          <a:xfrm rot="-607019">
            <a:off x="6086903" y="4145176"/>
            <a:ext cx="4083494" cy="4083494"/>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 name="Google Shape;124;g25efa50d5dd_0_34"/>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GB" sz="1000">
                <a:solidFill>
                  <a:srgbClr val="898989"/>
                </a:solidFill>
                <a:latin typeface="Calibri"/>
                <a:ea typeface="Calibri"/>
                <a:cs typeface="Calibri"/>
                <a:sym typeface="Calibri"/>
              </a:rPr>
              <a:t>@CriticalConnections_2023.</a:t>
            </a:r>
            <a:endParaRPr/>
          </a:p>
        </p:txBody>
      </p:sp>
      <p:pic>
        <p:nvPicPr>
          <p:cNvPr id="125" name="Google Shape;125;g25efa50d5dd_0_34"/>
          <p:cNvPicPr preferRelativeResize="0"/>
          <p:nvPr/>
        </p:nvPicPr>
        <p:blipFill rotWithShape="1">
          <a:blip r:embed="rId3">
            <a:alphaModFix/>
          </a:blip>
          <a:srcRect/>
          <a:stretch/>
        </p:blipFill>
        <p:spPr>
          <a:xfrm>
            <a:off x="119336" y="6580415"/>
            <a:ext cx="937418" cy="2775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sp>
        <p:nvSpPr>
          <p:cNvPr id="130" name="Google Shape;130;g27466a8c508_0_31"/>
          <p:cNvSpPr/>
          <p:nvPr/>
        </p:nvSpPr>
        <p:spPr>
          <a:xfrm>
            <a:off x="505975" y="1423475"/>
            <a:ext cx="7622957" cy="4943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000" b="0" i="0" u="none" strike="noStrike" cap="none" dirty="0">
                <a:solidFill>
                  <a:schemeClr val="dk1"/>
                </a:solidFill>
                <a:latin typeface="Calibri"/>
                <a:ea typeface="Calibri"/>
                <a:cs typeface="Calibri"/>
                <a:sym typeface="Calibri"/>
              </a:rPr>
              <a:t>What makes a good film introduction? Watch these 1-minute video introductions that students created for the ‘Our Planet Festival 2023’.</a:t>
            </a: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000" b="0" i="0" u="none" strike="noStrike" cap="none" dirty="0">
                <a:solidFill>
                  <a:schemeClr val="dk1"/>
                </a:solidFill>
                <a:latin typeface="Calibri"/>
                <a:ea typeface="Calibri"/>
                <a:cs typeface="Calibri"/>
                <a:sym typeface="Calibri"/>
              </a:rPr>
              <a:t>Introduction to Film 2 - </a:t>
            </a:r>
            <a:r>
              <a:rPr lang="en-GB" sz="2000" b="0" i="0" u="none" strike="noStrike" cap="none" dirty="0" err="1">
                <a:solidFill>
                  <a:schemeClr val="dk1"/>
                </a:solidFill>
                <a:latin typeface="Calibri"/>
                <a:ea typeface="Calibri"/>
                <a:cs typeface="Calibri"/>
                <a:sym typeface="Calibri"/>
              </a:rPr>
              <a:t>Wurzeln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Radici</a:t>
            </a:r>
            <a:r>
              <a:rPr lang="en-GB" sz="2000" b="0" i="0" u="none" strike="noStrike" cap="none" dirty="0">
                <a:solidFill>
                  <a:schemeClr val="dk1"/>
                </a:solidFill>
                <a:latin typeface="Calibri"/>
                <a:ea typeface="Calibri"/>
                <a:cs typeface="Calibri"/>
                <a:sym typeface="Calibri"/>
              </a:rPr>
              <a:t> Roots, Italy:</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000" b="0" i="0" u="sng" strike="noStrike" cap="none" dirty="0">
                <a:solidFill>
                  <a:schemeClr val="hlink"/>
                </a:solidFill>
                <a:latin typeface="Calibri"/>
                <a:ea typeface="Calibri"/>
                <a:cs typeface="Calibri"/>
                <a:sym typeface="Calibri"/>
                <a:hlinkClick r:id="rId3"/>
              </a:rPr>
              <a:t>https://vimeo.com/855412602</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r>
              <a:rPr lang="en-GB" sz="2000" b="0" i="0" u="none" strike="noStrike" cap="none" dirty="0">
                <a:solidFill>
                  <a:schemeClr val="dk1"/>
                </a:solidFill>
                <a:latin typeface="Calibri"/>
                <a:ea typeface="Calibri"/>
                <a:cs typeface="Calibri"/>
                <a:sym typeface="Calibri"/>
              </a:rPr>
              <a:t>Introduction to Film 27 - The Food We Leave Behind, Taiwan:</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000" b="0" i="0" u="sng" strike="noStrike" cap="none" dirty="0">
                <a:solidFill>
                  <a:schemeClr val="hlink"/>
                </a:solidFill>
                <a:latin typeface="Calibri"/>
                <a:ea typeface="Calibri"/>
                <a:cs typeface="Calibri"/>
                <a:sym typeface="Calibri"/>
                <a:hlinkClick r:id="rId4"/>
              </a:rPr>
              <a:t>https://vimeo.com/855406663</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000" b="0" i="0" u="none" strike="noStrike" cap="none" dirty="0">
                <a:solidFill>
                  <a:schemeClr val="dk1"/>
                </a:solidFill>
                <a:latin typeface="Calibri"/>
                <a:ea typeface="Calibri"/>
                <a:cs typeface="Calibri"/>
                <a:sym typeface="Calibri"/>
              </a:rPr>
              <a:t>You can also look at the PowerPoint Presentation for the introduction to Film 17 - A Conglomerate of Emotions, India</a:t>
            </a:r>
            <a:r>
              <a:rPr lang="en-GB" sz="2000" dirty="0">
                <a:solidFill>
                  <a:schemeClr val="dk1"/>
                </a:solidFill>
                <a:latin typeface="Calibri"/>
                <a:ea typeface="Calibri"/>
                <a:cs typeface="Calibri"/>
                <a:sym typeface="Calibri"/>
              </a:rPr>
              <a:t>.</a:t>
            </a:r>
            <a:r>
              <a:rPr lang="en-GB" sz="2000" b="0" i="0" u="none" strike="noStrike" cap="none" dirty="0">
                <a:solidFill>
                  <a:schemeClr val="dk1"/>
                </a:solidFill>
                <a:latin typeface="Calibri"/>
                <a:ea typeface="Calibri"/>
                <a:cs typeface="Calibri"/>
                <a:sym typeface="Calibri"/>
              </a:rPr>
              <a:t> </a:t>
            </a:r>
          </a:p>
          <a:p>
            <a:pPr marL="0" marR="0" lvl="0" indent="0" algn="l" rtl="0">
              <a:lnSpc>
                <a:spcPct val="100000"/>
              </a:lnSpc>
              <a:spcBef>
                <a:spcPts val="0"/>
              </a:spcBef>
              <a:spcAft>
                <a:spcPts val="0"/>
              </a:spcAft>
              <a:buClr>
                <a:srgbClr val="000000"/>
              </a:buClr>
              <a:buSzPts val="2400"/>
              <a:buFont typeface="Arial"/>
              <a:buNone/>
            </a:pPr>
            <a:r>
              <a:rPr lang="en-GB" sz="2000" b="0" i="0" u="none" strike="noStrike" cap="none" dirty="0">
                <a:solidFill>
                  <a:schemeClr val="dk1"/>
                </a:solidFill>
                <a:latin typeface="Calibri"/>
                <a:ea typeface="Calibri"/>
                <a:cs typeface="Calibri"/>
                <a:sym typeface="Calibri"/>
              </a:rPr>
              <a:t>See Workshop 7 Resource Film Introduction.</a:t>
            </a: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31" name="Google Shape;131;g27466a8c508_0_31"/>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g27466a8c508_0_31"/>
          <p:cNvSpPr txBox="1"/>
          <p:nvPr/>
        </p:nvSpPr>
        <p:spPr>
          <a:xfrm>
            <a:off x="414525" y="531575"/>
            <a:ext cx="9159000" cy="8919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600"/>
              <a:buFont typeface="Arial"/>
              <a:buNone/>
            </a:pPr>
            <a:r>
              <a:rPr lang="en-GB" sz="3600" b="0" i="0" u="none" strike="noStrike" cap="none"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Film Festival: Creating a 1-Minute Introduction</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90000"/>
              </a:lnSpc>
              <a:spcBef>
                <a:spcPts val="600"/>
              </a:spcBef>
              <a:spcAft>
                <a:spcPts val="0"/>
              </a:spcAft>
              <a:buClr>
                <a:srgbClr val="998146"/>
              </a:buClr>
              <a:buSzPts val="1500"/>
              <a:buFont typeface="Arial"/>
              <a:buNone/>
            </a:pPr>
            <a:endParaRPr sz="1500" b="0" i="0" u="none" strike="noStrike" cap="none" dirty="0">
              <a:solidFill>
                <a:schemeClr val="dk1"/>
              </a:solidFill>
              <a:latin typeface="Calibri"/>
              <a:ea typeface="Calibri"/>
              <a:cs typeface="Calibri"/>
              <a:sym typeface="Calibri"/>
            </a:endParaRPr>
          </a:p>
        </p:txBody>
      </p:sp>
      <p:sp>
        <p:nvSpPr>
          <p:cNvPr id="133" name="Google Shape;133;g27466a8c508_0_31"/>
          <p:cNvSpPr/>
          <p:nvPr/>
        </p:nvSpPr>
        <p:spPr>
          <a:xfrm rot="-5400000">
            <a:off x="8912417" y="1218431"/>
            <a:ext cx="2387700" cy="2387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4" name="Google Shape;134;g27466a8c508_0_31"/>
          <p:cNvCxnSpPr/>
          <p:nvPr/>
        </p:nvCxnSpPr>
        <p:spPr>
          <a:xfrm>
            <a:off x="11724638" y="1331572"/>
            <a:ext cx="0" cy="1597800"/>
          </a:xfrm>
          <a:prstGeom prst="straightConnector1">
            <a:avLst/>
          </a:prstGeom>
          <a:noFill/>
          <a:ln w="127000" cap="rnd" cmpd="sng">
            <a:solidFill>
              <a:schemeClr val="accent4"/>
            </a:solidFill>
            <a:prstDash val="dash"/>
            <a:miter lim="800000"/>
            <a:headEnd type="none" w="sm" len="sm"/>
            <a:tailEnd type="none" w="sm" len="sm"/>
          </a:ln>
        </p:spPr>
      </p:cxnSp>
      <p:sp>
        <p:nvSpPr>
          <p:cNvPr id="135" name="Google Shape;135;g27466a8c508_0_31"/>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 name="Google Shape;136;g27466a8c508_0_31"/>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GB" sz="1000">
                <a:solidFill>
                  <a:srgbClr val="898989"/>
                </a:solidFill>
                <a:latin typeface="Calibri"/>
                <a:ea typeface="Calibri"/>
                <a:cs typeface="Calibri"/>
                <a:sym typeface="Calibri"/>
              </a:rPr>
              <a:t>@CriticalConnections_2023.</a:t>
            </a:r>
            <a:endParaRPr/>
          </a:p>
        </p:txBody>
      </p:sp>
      <p:pic>
        <p:nvPicPr>
          <p:cNvPr id="137" name="Google Shape;137;g27466a8c508_0_31"/>
          <p:cNvPicPr preferRelativeResize="0"/>
          <p:nvPr/>
        </p:nvPicPr>
        <p:blipFill rotWithShape="1">
          <a:blip r:embed="rId5">
            <a:alphaModFix/>
          </a:blip>
          <a:srcRect/>
          <a:stretch/>
        </p:blipFill>
        <p:spPr>
          <a:xfrm>
            <a:off x="119336" y="6580415"/>
            <a:ext cx="937418" cy="2775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30FDA6-CC5E-63FF-DC1F-1A94FA907E74}"/>
              </a:ext>
            </a:extLst>
          </p:cNvPr>
          <p:cNvSpPr txBox="1"/>
          <p:nvPr/>
        </p:nvSpPr>
        <p:spPr>
          <a:xfrm>
            <a:off x="365761" y="485031"/>
            <a:ext cx="6122504" cy="5909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3600"/>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Film Festival: Creating a Poster</a:t>
            </a:r>
            <a:endParaRPr kumimoji="0" lang="en-GB" sz="36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5" name="TextBox 4">
            <a:extLst>
              <a:ext uri="{FF2B5EF4-FFF2-40B4-BE49-F238E27FC236}">
                <a16:creationId xmlns:a16="http://schemas.microsoft.com/office/drawing/2014/main" id="{B479F2A2-A3FC-BD26-BF8F-12FBB38820FB}"/>
              </a:ext>
            </a:extLst>
          </p:cNvPr>
          <p:cNvSpPr txBox="1"/>
          <p:nvPr/>
        </p:nvSpPr>
        <p:spPr>
          <a:xfrm>
            <a:off x="625504" y="1478943"/>
            <a:ext cx="5603018" cy="50475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Students create film posters to present their films for the film festival.</a:t>
            </a: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Posters can include some of the following:</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Photographs</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Artwork</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Filmmakers</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Title of the film</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Quotes from the filmmakers</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Quotes from the film</a:t>
            </a:r>
          </a:p>
          <a:p>
            <a:pPr marL="425450" marR="0" lvl="0" indent="-342900" algn="l" defTabSz="914400" rtl="0" eaLnBrk="1" fontAlgn="auto" latinLnBrk="0" hangingPunct="1">
              <a:lnSpc>
                <a:spcPct val="100000"/>
              </a:lnSpc>
              <a:spcBef>
                <a:spcPts val="0"/>
              </a:spcBef>
              <a:spcAft>
                <a:spcPts val="0"/>
              </a:spcAft>
              <a:buClr>
                <a:srgbClr val="000000"/>
              </a:buClr>
              <a:buSzPts val="2300"/>
              <a:buFont typeface="Arial" panose="020B0604020202020204" pitchFamily="34" charset="0"/>
              <a:buChar char="•"/>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Reflections</a:t>
            </a: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dirty="0">
                <a:ln>
                  <a:noFill/>
                </a:ln>
                <a:solidFill>
                  <a:srgbClr val="000000"/>
                </a:solidFill>
                <a:effectLst/>
                <a:uLnTx/>
                <a:uFillTx/>
                <a:latin typeface="Calibri"/>
                <a:ea typeface="Calibri"/>
                <a:cs typeface="Calibri"/>
                <a:sym typeface="Calibri"/>
              </a:rPr>
              <a:t>See ISL poster example but remember to include languages beyond English. </a:t>
            </a:r>
          </a:p>
        </p:txBody>
      </p:sp>
      <p:pic>
        <p:nvPicPr>
          <p:cNvPr id="6" name="Picture 5">
            <a:extLst>
              <a:ext uri="{FF2B5EF4-FFF2-40B4-BE49-F238E27FC236}">
                <a16:creationId xmlns:a16="http://schemas.microsoft.com/office/drawing/2014/main" id="{FCF6F48E-F89C-EAA3-8AB8-4175B7B31546}"/>
              </a:ext>
            </a:extLst>
          </p:cNvPr>
          <p:cNvPicPr>
            <a:picLocks noChangeAspect="1"/>
          </p:cNvPicPr>
          <p:nvPr/>
        </p:nvPicPr>
        <p:blipFill>
          <a:blip r:embed="rId2"/>
          <a:stretch>
            <a:fillRect/>
          </a:stretch>
        </p:blipFill>
        <p:spPr>
          <a:xfrm>
            <a:off x="6830170" y="42914"/>
            <a:ext cx="5295569" cy="6747500"/>
          </a:xfrm>
          <a:prstGeom prst="rect">
            <a:avLst/>
          </a:prstGeom>
        </p:spPr>
      </p:pic>
    </p:spTree>
    <p:extLst>
      <p:ext uri="{BB962C8B-B14F-4D97-AF65-F5344CB8AC3E}">
        <p14:creationId xmlns:p14="http://schemas.microsoft.com/office/powerpoint/2010/main" val="325553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66AA35-E65E-2F2B-D560-01382C36D146}"/>
              </a:ext>
            </a:extLst>
          </p:cNvPr>
          <p:cNvSpPr txBox="1"/>
          <p:nvPr/>
        </p:nvSpPr>
        <p:spPr>
          <a:xfrm>
            <a:off x="318053" y="437322"/>
            <a:ext cx="10917139" cy="5909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3600"/>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Film Festival: Reflecting on films from the festival</a:t>
            </a:r>
            <a:endParaRPr kumimoji="0" lang="en-GB" sz="36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4" name="TextBox 3">
            <a:extLst>
              <a:ext uri="{FF2B5EF4-FFF2-40B4-BE49-F238E27FC236}">
                <a16:creationId xmlns:a16="http://schemas.microsoft.com/office/drawing/2014/main" id="{83B6D2E4-74AA-D5EA-40E6-A612D83B0952}"/>
              </a:ext>
            </a:extLst>
          </p:cNvPr>
          <p:cNvSpPr txBox="1"/>
          <p:nvPr/>
        </p:nvSpPr>
        <p:spPr>
          <a:xfrm>
            <a:off x="318053" y="1598212"/>
            <a:ext cx="6202018" cy="4688206"/>
          </a:xfrm>
          <a:prstGeom prst="rect">
            <a:avLst/>
          </a:prstGeom>
          <a:noFill/>
        </p:spPr>
        <p:txBody>
          <a:bodyPr wrap="square" rtlCol="0">
            <a:spAutoFit/>
          </a:bodyPr>
          <a:lstStyle/>
          <a:p>
            <a:pPr lvl="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1.  Which film apart from your own did you think was best and why?</a:t>
            </a:r>
          </a:p>
          <a:p>
            <a:pPr marL="45720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2.  What particular part in one of the films did you like?  Explain your reasons.</a:t>
            </a:r>
          </a:p>
          <a:p>
            <a:pPr marL="45720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3.  What did you like most about your own film?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07000"/>
              </a:lnSpc>
              <a:buFont typeface="+mj-lt"/>
              <a:buAutoNum type="arabicPeriod"/>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4.  What did you learn through listening to different languages and watching films made in different countries?</a:t>
            </a:r>
          </a:p>
          <a:p>
            <a:pPr lvl="0">
              <a:lnSpc>
                <a:spcPct val="107000"/>
              </a:lnSpc>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sz="2000" dirty="0">
                <a:effectLst/>
                <a:latin typeface="Calibri" panose="020F0502020204030204" pitchFamily="34" charset="0"/>
                <a:ea typeface="Calibri" panose="020F0502020204030204" pitchFamily="34" charset="0"/>
                <a:cs typeface="Times New Roman" panose="02020603050405020304" pitchFamily="18" charset="0"/>
              </a:rPr>
              <a:t>5.  How do you think you could improve your filmmaking in the future? </a:t>
            </a:r>
          </a:p>
        </p:txBody>
      </p:sp>
      <p:pic>
        <p:nvPicPr>
          <p:cNvPr id="5" name="Picture 4" descr="A drawing of a tree&#10;&#10;Description automatically generated">
            <a:extLst>
              <a:ext uri="{FF2B5EF4-FFF2-40B4-BE49-F238E27FC236}">
                <a16:creationId xmlns:a16="http://schemas.microsoft.com/office/drawing/2014/main" id="{02F73577-1CEF-37B0-6DCF-BDB4A5529C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7793" y="1598212"/>
            <a:ext cx="4027399" cy="2130950"/>
          </a:xfrm>
          <a:prstGeom prst="rect">
            <a:avLst/>
          </a:prstGeom>
          <a:noFill/>
          <a:ln>
            <a:noFill/>
          </a:ln>
        </p:spPr>
      </p:pic>
      <p:pic>
        <p:nvPicPr>
          <p:cNvPr id="6" name="Picture 5">
            <a:extLst>
              <a:ext uri="{FF2B5EF4-FFF2-40B4-BE49-F238E27FC236}">
                <a16:creationId xmlns:a16="http://schemas.microsoft.com/office/drawing/2014/main" id="{DBC992BA-3E32-9E8F-7292-22B96DF3FA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421" y="3945430"/>
            <a:ext cx="2747008" cy="2628716"/>
          </a:xfrm>
          <a:prstGeom prst="rect">
            <a:avLst/>
          </a:prstGeom>
          <a:noFill/>
        </p:spPr>
      </p:pic>
    </p:spTree>
    <p:extLst>
      <p:ext uri="{BB962C8B-B14F-4D97-AF65-F5344CB8AC3E}">
        <p14:creationId xmlns:p14="http://schemas.microsoft.com/office/powerpoint/2010/main" val="4119659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66AA35-E65E-2F2B-D560-01382C36D146}"/>
              </a:ext>
            </a:extLst>
          </p:cNvPr>
          <p:cNvSpPr txBox="1"/>
          <p:nvPr/>
        </p:nvSpPr>
        <p:spPr>
          <a:xfrm>
            <a:off x="318054" y="283854"/>
            <a:ext cx="11176882" cy="5909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3600"/>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Film Festival: Presenting in local and global contexts</a:t>
            </a:r>
            <a:endParaRPr kumimoji="0" lang="en-GB" sz="36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4" name="TextBox 3">
            <a:extLst>
              <a:ext uri="{FF2B5EF4-FFF2-40B4-BE49-F238E27FC236}">
                <a16:creationId xmlns:a16="http://schemas.microsoft.com/office/drawing/2014/main" id="{83B6D2E4-74AA-D5EA-40E6-A612D83B0952}"/>
              </a:ext>
            </a:extLst>
          </p:cNvPr>
          <p:cNvSpPr txBox="1"/>
          <p:nvPr/>
        </p:nvSpPr>
        <p:spPr>
          <a:xfrm>
            <a:off x="421419" y="1542553"/>
            <a:ext cx="6162262"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kern="1200" dirty="0">
                <a:solidFill>
                  <a:prstClr val="black"/>
                </a:solidFill>
                <a:latin typeface="Calibri" panose="020F0502020204030204"/>
                <a:ea typeface="新細明體" panose="02020500000000000000" pitchFamily="18" charset="-120"/>
                <a:cs typeface="+mn-cs"/>
              </a:rPr>
              <a:t>Smart Burners of Joss Paper - </a:t>
            </a:r>
            <a:r>
              <a:rPr lang="en-US" altLang="zh-TW" sz="1800" kern="1200" dirty="0" err="1">
                <a:solidFill>
                  <a:prstClr val="black"/>
                </a:solidFill>
                <a:latin typeface="Calibri" panose="020F0502020204030204"/>
                <a:ea typeface="新細明體" panose="02020500000000000000" pitchFamily="18" charset="-120"/>
                <a:cs typeface="+mn-cs"/>
              </a:rPr>
              <a:t>Changsing</a:t>
            </a:r>
            <a:r>
              <a:rPr lang="en-US" altLang="zh-TW" sz="1800" kern="1200" dirty="0">
                <a:solidFill>
                  <a:prstClr val="black"/>
                </a:solidFill>
                <a:latin typeface="Calibri" panose="020F0502020204030204"/>
                <a:ea typeface="新細明體" panose="02020500000000000000" pitchFamily="18" charset="-120"/>
                <a:cs typeface="+mn-cs"/>
              </a:rPr>
              <a:t> Elementary School (CES), Taiwan </a:t>
            </a:r>
            <a:endPar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kern="1200" dirty="0">
                <a:solidFill>
                  <a:prstClr val="black"/>
                </a:solidFill>
                <a:latin typeface="Calibri" panose="020F0502020204030204"/>
                <a:ea typeface="新細明體" panose="02020500000000000000" pitchFamily="18" charset="-120"/>
                <a:cs typeface="+mn-cs"/>
                <a:hlinkClick r:id="rId2"/>
              </a:rPr>
              <a:t>https://vimeo.com/594635100</a:t>
            </a:r>
            <a:endParaRPr lang="en-US" altLang="zh-TW" sz="1800" kern="1200" dirty="0">
              <a:solidFill>
                <a:prstClr val="black"/>
              </a:solidFill>
              <a:latin typeface="Calibri" panose="020F050202020403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800" kern="1200" dirty="0">
              <a:solidFill>
                <a:prstClr val="black"/>
              </a:solidFill>
              <a:latin typeface="Calibri" panose="020F050202020403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‘It is wonderful that our film will be watched by people around the world. Our global audience would be able to participate what we have seen, heard and felt. Then the traditional Joss paper culture wouldn’t be forgotten’ (Student, 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800" kern="1200" dirty="0">
              <a:solidFill>
                <a:prstClr val="black"/>
              </a:solidFill>
              <a:latin typeface="Calibri" panose="020F050202020403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‘This has been an amazing and challenging journey.  I have taught this course for several years. This project allows me to design this course from different perspectives, combining the global environmental issues happening in our local community.  We started from local but then are able to present it to the world. The children are very motivated and excited and so am I’ (Lead Teacher, CES).</a:t>
            </a:r>
            <a:endParaRPr lang="en-US" altLang="zh-TW" sz="1800" kern="1200" dirty="0">
              <a:solidFill>
                <a:prstClr val="black"/>
              </a:solidFill>
              <a:latin typeface="Calibri" panose="020F050202020403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2" name="內容版面配置區 3">
            <a:extLst>
              <a:ext uri="{FF2B5EF4-FFF2-40B4-BE49-F238E27FC236}">
                <a16:creationId xmlns:a16="http://schemas.microsoft.com/office/drawing/2014/main" id="{022338E6-25DE-CB9E-31DC-27E16699DE8F}"/>
              </a:ext>
            </a:extLst>
          </p:cNvPr>
          <p:cNvPicPr>
            <a:picLocks noChangeAspect="1"/>
          </p:cNvPicPr>
          <p:nvPr/>
        </p:nvPicPr>
        <p:blipFill>
          <a:blip r:embed="rId3"/>
          <a:stretch>
            <a:fillRect/>
          </a:stretch>
        </p:blipFill>
        <p:spPr>
          <a:xfrm>
            <a:off x="7189365" y="915985"/>
            <a:ext cx="4467408" cy="2751704"/>
          </a:xfrm>
          <a:prstGeom prst="rect">
            <a:avLst/>
          </a:prstGeom>
          <a:ln>
            <a:noFill/>
          </a:ln>
          <a:effectLst>
            <a:softEdge rad="112500"/>
          </a:effectLst>
        </p:spPr>
      </p:pic>
      <p:pic>
        <p:nvPicPr>
          <p:cNvPr id="7" name="圖片 5">
            <a:extLst>
              <a:ext uri="{FF2B5EF4-FFF2-40B4-BE49-F238E27FC236}">
                <a16:creationId xmlns:a16="http://schemas.microsoft.com/office/drawing/2014/main" id="{80F33C9E-6670-3E27-1A05-95621816C28B}"/>
              </a:ext>
            </a:extLst>
          </p:cNvPr>
          <p:cNvPicPr>
            <a:picLocks noChangeAspect="1"/>
          </p:cNvPicPr>
          <p:nvPr/>
        </p:nvPicPr>
        <p:blipFill>
          <a:blip r:embed="rId4"/>
          <a:stretch>
            <a:fillRect/>
          </a:stretch>
        </p:blipFill>
        <p:spPr>
          <a:xfrm>
            <a:off x="7306811" y="3867324"/>
            <a:ext cx="4269996" cy="27390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54538830"/>
      </p:ext>
    </p:extLst>
  </p:cSld>
  <p:clrMapOvr>
    <a:masterClrMapping/>
  </p:clrMapOvr>
</p:sld>
</file>

<file path=ppt/theme/theme1.xml><?xml version="1.0" encoding="utf-8"?>
<a:theme xmlns:a="http://schemas.openxmlformats.org/drawingml/2006/main" name="Office">
  <a:themeElements>
    <a:clrScheme name="Benutzerdefiniert 1">
      <a:dk1>
        <a:srgbClr val="000000"/>
      </a:dk1>
      <a:lt1>
        <a:srgbClr val="FFFFFF"/>
      </a:lt1>
      <a:dk2>
        <a:srgbClr val="FFC09D"/>
      </a:dk2>
      <a:lt2>
        <a:srgbClr val="FBEEC9"/>
      </a:lt2>
      <a:accent1>
        <a:srgbClr val="EFEFEF"/>
      </a:accent1>
      <a:accent2>
        <a:srgbClr val="FC9866"/>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801</Words>
  <Application>Microsoft Office PowerPoint</Application>
  <PresentationFormat>Widescreen</PresentationFormat>
  <Paragraphs>109</Paragraphs>
  <Slides>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vt:lpstr>
      <vt:lpstr>  Critical Connections:  Multilingual Digital Storytelling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Connections:  Multilingual Digital Storytelling Project</dc:title>
  <dc:creator>Judith Rifeser</dc:creator>
  <cp:lastModifiedBy>Vicky Macleroy</cp:lastModifiedBy>
  <cp:revision>9</cp:revision>
  <dcterms:created xsi:type="dcterms:W3CDTF">2020-11-04T12:05:12Z</dcterms:created>
  <dcterms:modified xsi:type="dcterms:W3CDTF">2023-11-07T18:31:56Z</dcterms:modified>
</cp:coreProperties>
</file>